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44" r:id="rId6"/>
    <p:sldMasterId id="2147483768" r:id="rId7"/>
    <p:sldMasterId id="2147483780" r:id="rId8"/>
    <p:sldMasterId id="2147483792" r:id="rId9"/>
  </p:sldMasterIdLst>
  <p:notesMasterIdLst>
    <p:notesMasterId r:id="rId29"/>
  </p:notesMasterIdLst>
  <p:sldIdLst>
    <p:sldId id="256" r:id="rId10"/>
    <p:sldId id="257" r:id="rId11"/>
    <p:sldId id="258" r:id="rId12"/>
    <p:sldId id="284" r:id="rId13"/>
    <p:sldId id="259" r:id="rId14"/>
    <p:sldId id="260" r:id="rId15"/>
    <p:sldId id="288" r:id="rId16"/>
    <p:sldId id="263" r:id="rId17"/>
    <p:sldId id="265" r:id="rId18"/>
    <p:sldId id="266" r:id="rId19"/>
    <p:sldId id="267" r:id="rId20"/>
    <p:sldId id="289" r:id="rId21"/>
    <p:sldId id="285" r:id="rId22"/>
    <p:sldId id="273" r:id="rId23"/>
    <p:sldId id="274" r:id="rId24"/>
    <p:sldId id="275" r:id="rId25"/>
    <p:sldId id="278" r:id="rId26"/>
    <p:sldId id="280" r:id="rId27"/>
    <p:sldId id="281" r:id="rId28"/>
  </p:sldIdLst>
  <p:sldSz cx="12192000" cy="6858000"/>
  <p:notesSz cx="6858000" cy="9144000"/>
  <p:embeddedFontLst>
    <p:embeddedFont>
      <p:font typeface="Libre Franklin" charset="0"/>
      <p:regular r:id="rId30"/>
      <p:bold r:id="rId31"/>
      <p:italic r:id="rId32"/>
      <p:boldItalic r:id="rId33"/>
    </p:embeddedFont>
    <p:embeddedFont>
      <p:font typeface="Roboto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hKW2oDGyO/IUuEiysH/x83MoLt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18" autoAdjust="0"/>
  </p:normalViewPr>
  <p:slideViewPr>
    <p:cSldViewPr snapToGrid="0">
      <p:cViewPr>
        <p:scale>
          <a:sx n="91" d="100"/>
          <a:sy n="91" d="100"/>
        </p:scale>
        <p:origin x="-331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3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5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3298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5" name="Google Shape;9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6" name="Google Shape;9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1b27e3e4c4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g1b27e3e4c44_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6" name="Google Shape;1046;g1b27e3e4c44_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b27e3e4c44_5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6" name="Google Shape;1056;g1b27e3e4c44_5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7" name="Google Shape;1057;g1b27e3e4c44_5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1af053d38fb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8" name="Google Shape;1068;g1af053d38fb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9" name="Google Shape;1069;g1af053d38fb_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ru-RU"/>
              <a:pPr>
                <a:buSzPts val="1400"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7" name="Google Shape;1137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8" name="Google Shape;1138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3" name="Google Shape;117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0" name="Google Shape;119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1" name="Google Shape;1191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9" name="Google Shape;1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4" name="Google Shape;94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5" name="Google Shape;9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1" name="Google Shape;9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1af053d38f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4" name="Google Shape;974;g1af053d38fb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5" name="Google Shape;975;g1af053d38fb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096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1b116e31c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g1b116e31c1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8" name="Google Shape;1008;g1b116e31c1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b116e31c15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2" name="Google Shape;1032;g1b116e31c15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3" name="Google Shape;1033;g1b116e31c15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22" name="Google Shape;22;p9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Google Shape;23;p9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4" name="Google Shape;24;p9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2" name="Google Shape;112;p16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119" name="Google Shape;119;p17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0" name="Google Shape;120;p17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121" name="Google Shape;121;p17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5" name="Google Shape;155;p2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4" name="Google Shape;164;p23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" name="Google Shape;42;p37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6" name="Google Shape;286;p46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6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6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289" name="Google Shape;289;p4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0" name="Google Shape;290;p46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91" name="Google Shape;291;p46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7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7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47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8" name="Google Shape;298;p47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8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9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49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2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2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9" name="Google Shape;319;p52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0" name="Google Shape;320;p52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2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3" name="Google Shape;323;p5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3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3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53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9" name="Google Shape;329;p53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3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3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2" name="Google Shape;332;p53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4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5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5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5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9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9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5" name="Google Shape;355;p69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69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69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358" name="Google Shape;358;p69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59" name="Google Shape;359;p69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360" name="Google Shape;360;p69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92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9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9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9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3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93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93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93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93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3" name="Google Shape;373;p93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94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94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8" name="Google Shape;378;p9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9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9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95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4" name="Google Shape;384;p95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95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6" name="Google Shape;386;p95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9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9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9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9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9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9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8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98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98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3" name="Google Shape;403;p98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4" name="Google Shape;404;p98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8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98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7" name="Google Shape;407;p9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9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9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99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99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3" name="Google Shape;413;p9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9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9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6" name="Google Shape;416;p9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00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0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0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0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01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01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10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0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0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1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71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71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40" name="Google Shape;440;p71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1" name="Google Shape;441;p71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1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1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44" name="Google Shape;444;p71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42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42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8" name="Google Shape;448;p142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42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2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451" name="Google Shape;451;p142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52" name="Google Shape;452;p142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453" name="Google Shape;453;p14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4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43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14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4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4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44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44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3" name="Google Shape;463;p144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44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44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66" name="Google Shape;466;p144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4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5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0" name="Google Shape;470;p145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1" name="Google Shape;471;p14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4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4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46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7" name="Google Shape;477;p146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8" name="Google Shape;478;p146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9" name="Google Shape;479;p146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0" name="Google Shape;480;p14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4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4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4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4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4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4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4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4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4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4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49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149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7" name="Google Shape;497;p14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4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4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00" name="Google Shape;500;p14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5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50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4" name="Google Shape;504;p15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5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5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51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51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0" name="Google Shape;510;p15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5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5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77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1" name="Google Shape;691;p7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7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7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2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2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7" name="Google Shape;697;p102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02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02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700" name="Google Shape;700;p102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01" name="Google Shape;701;p102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702" name="Google Shape;702;p10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3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03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03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03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03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09" name="Google Shape;709;p103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04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3" name="Google Shape;713;p104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4" name="Google Shape;714;p10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0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0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05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0" name="Google Shape;720;p105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1" name="Google Shape;721;p105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2" name="Google Shape;722;p105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3" name="Google Shape;723;p10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0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0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0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0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0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0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2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1" name="Google Shape;71;p4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0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0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0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8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08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08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9" name="Google Shape;739;p108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0" name="Google Shape;740;p108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08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08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3" name="Google Shape;743;p10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0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0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09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48" name="Google Shape;748;p109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9" name="Google Shape;749;p10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0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D1282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52" name="Google Shape;752;p10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10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6" name="Google Shape;756;p11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1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1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1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11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2" name="Google Shape;762;p11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1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1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D1282E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81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59" name="Google Shape;859;p8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8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8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2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82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5" name="Google Shape;865;p82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82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82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grpSp>
        <p:nvGrpSpPr>
          <p:cNvPr id="868" name="Google Shape;868;p82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69" name="Google Shape;869;p82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870" name="Google Shape;870;p8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3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83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83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83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83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77" name="Google Shape;877;p83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84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1" name="Google Shape;881;p84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2" name="Google Shape;882;p8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8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8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5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85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85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9" name="Google Shape;889;p85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0" name="Google Shape;890;p85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1" name="Google Shape;891;p8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8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8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3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0" name="Google Shape;80;p43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8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8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8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8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8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88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88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88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07" name="Google Shape;907;p88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8" name="Google Shape;908;p88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88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88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11" name="Google Shape;911;p8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9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89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89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916" name="Google Shape;916;p89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7" name="Google Shape;917;p89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89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89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20" name="Google Shape;920;p89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90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24" name="Google Shape;924;p9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9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9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91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91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30" name="Google Shape;930;p9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9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9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20" name="Google Shape;20;p9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  <p:grpSp>
        <p:nvGrpSpPr>
          <p:cNvPr id="22" name="Google Shape;22;p9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Google Shape;23;p9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4" name="Google Shape;24;p9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58519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29" name="Google Shape;29;p3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8638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35" name="Google Shape;35;p37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36" name="Google Shape;36;p37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  <p:sp>
        <p:nvSpPr>
          <p:cNvPr id="37" name="Google Shape;37;p37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1352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43" name="Google Shape;43;p3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44" name="Google Shape;44;p3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74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896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57" name="Google Shape;57;p4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58" name="Google Shape;58;p4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8655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61" name="Google Shape;61;p4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62" name="Google Shape;62;p4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242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69" name="Google Shape;69;p42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70" name="Google Shape;70;p42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  <p:sp>
        <p:nvSpPr>
          <p:cNvPr id="71" name="Google Shape;71;p4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6465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  <p:sp>
        <p:nvSpPr>
          <p:cNvPr id="80" name="Google Shape;80;p43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7212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86" name="Google Shape;86;p4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2568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5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5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91" name="Google Shape;91;p4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92" name="Google Shape;92;p4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D1282E"/>
                </a:solidFill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037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10" name="Google Shape;110;p16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  <p:sp>
        <p:nvSpPr>
          <p:cNvPr id="112" name="Google Shape;112;p16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013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  <p:grpSp>
        <p:nvGrpSpPr>
          <p:cNvPr id="119" name="Google Shape;119;p17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20" name="Google Shape;120;p17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121" name="Google Shape;121;p17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84402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27" name="Google Shape;127;p1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5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5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36" name="Google Shape;136;p1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370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41" name="Google Shape;141;p2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715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042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53" name="Google Shape;153;p22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  <p:sp>
        <p:nvSpPr>
          <p:cNvPr id="155" name="Google Shape;155;p2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5267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23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62" name="Google Shape;162;p23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  <p:sp>
        <p:nvSpPr>
          <p:cNvPr id="164" name="Google Shape;164;p23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959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69" name="Google Shape;169;p2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809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76" name="Google Shape;176;p25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4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0000">
              <a:srgbClr val="FDFDFD"/>
            </a:gs>
            <a:gs pos="100000">
              <a:srgbClr val="7A7A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0000">
              <a:srgbClr val="FDFDFD"/>
            </a:gs>
            <a:gs pos="100000">
              <a:srgbClr val="7A7A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6" name="Google Shape;96;p1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7" name="Google Shape;97;p1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8" name="Google Shape;98;p1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9" name="Google Shape;99;p10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0000">
              <a:srgbClr val="FDFDFD"/>
            </a:gs>
            <a:gs pos="100000">
              <a:srgbClr val="7A7A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7" name="Google Shape;267;p14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7" name="Google Shape;347;p6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48" name="Google Shape;348;p6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" name="Google Shape;349;p6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0" name="Google Shape;350;p6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51" name="Google Shape;351;p6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1" name="Google Shape;431;p7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432" name="Google Shape;432;p7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Google Shape;433;p7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p7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35" name="Google Shape;435;p70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6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3" name="Google Shape;683;p76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684" name="Google Shape;684;p76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5" name="Google Shape;685;p76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Google Shape;686;p76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282E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87" name="Google Shape;687;p76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8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52" name="Google Shape;852;p8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53" name="Google Shape;853;p8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54" name="Google Shape;854;p8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55" name="Google Shape;855;p80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128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/>
              <a:pPr/>
              <a:t>‹#›</a:t>
            </a:fld>
            <a:endParaRPr/>
          </a:p>
        </p:txBody>
      </p:sp>
      <p:sp>
        <p:nvSpPr>
          <p:cNvPr id="15" name="Google Shape;15;p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56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0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6" name="Google Shape;96;p10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97" name="Google Shape;97;p10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>
              <a:solidFill>
                <a:srgbClr val="D1282E"/>
              </a:solidFill>
            </a:endParaRPr>
          </a:p>
        </p:txBody>
      </p:sp>
      <p:sp>
        <p:nvSpPr>
          <p:cNvPr id="98" name="Google Shape;98;p10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ru-RU"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  <p:sp>
        <p:nvSpPr>
          <p:cNvPr id="99" name="Google Shape;99;p10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1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"/>
          <p:cNvSpPr txBox="1">
            <a:spLocks noGrp="1"/>
          </p:cNvSpPr>
          <p:nvPr>
            <p:ph type="subTitle" idx="1"/>
          </p:nvPr>
        </p:nvSpPr>
        <p:spPr>
          <a:xfrm>
            <a:off x="1191236" y="1191237"/>
            <a:ext cx="9781564" cy="2801924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 за мобилност по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програма </a:t>
            </a:r>
            <a:r>
              <a:rPr lang="ru-RU" sz="36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„Еразъм </a:t>
            </a:r>
            <a:r>
              <a:rPr lang="ru-RU" sz="36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+“</a:t>
            </a:r>
          </a:p>
          <a:p>
            <a:pPr marL="0" lvl="0" indent="0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Ключова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дейност 1: Образователна мобилност за граждани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2022-1-BG01-KA122-VET-000076469</a:t>
            </a:r>
          </a:p>
          <a:p>
            <a:pPr marL="0" lvl="0" indent="0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„ИНОВАЦИИ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ХРАНИТЕЛНАТА ПРОМИШЛЕНОСТ - УЧИТЕЛИ В ДЕЙСТВИЕ</a:t>
            </a:r>
            <a:r>
              <a:rPr lang="ru-RU" sz="28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9" name="Google Shape;9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0663" y="4374995"/>
            <a:ext cx="2986482" cy="1297688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0" name="Google Shape;94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1236" y="4374995"/>
            <a:ext cx="3179427" cy="1297688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41" name="Google Shape;94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7145" y="4374995"/>
            <a:ext cx="3615657" cy="1297688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b27e3e4c44_5_0"/>
          <p:cNvSpPr txBox="1">
            <a:spLocks noGrp="1"/>
          </p:cNvSpPr>
          <p:nvPr>
            <p:ph type="title"/>
          </p:nvPr>
        </p:nvSpPr>
        <p:spPr>
          <a:xfrm>
            <a:off x="786328" y="65015"/>
            <a:ext cx="11235097" cy="95844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Предприятие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производство на медовина в Каринея, провинция Сарагоса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9" name="Google Shape;1049;g1b27e3e4c44_5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328" y="3439487"/>
            <a:ext cx="2099485" cy="315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g1b27e3e4c44_5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5814" y="3439487"/>
            <a:ext cx="3518065" cy="31569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g1b27e3e4c44_5_0"/>
          <p:cNvSpPr/>
          <p:nvPr/>
        </p:nvSpPr>
        <p:spPr>
          <a:xfrm>
            <a:off x="786328" y="1228899"/>
            <a:ext cx="11235096" cy="1938952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Напитката 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се получава чрез алкохолна ферментация на смес от вода и мед, под действието на селектирани щамове дрожди и се ароматизира с хмел, джинджифил, канела, плодове и други според асортимента. </a:t>
            </a:r>
          </a:p>
          <a:p>
            <a:pPr lvl="0"/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Наблюдавахме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особеностите в технологията, оборудването, 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прилаганите мерки 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хигиена и безопасност,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икономия 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на ресурси и рециклиране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.    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2" name="Google Shape;1052;g1b27e3e4c44_5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95052" y="3439488"/>
            <a:ext cx="2126374" cy="3156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g1b27e3e4c44_5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3879" y="3439488"/>
            <a:ext cx="3491174" cy="315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g1b27e3e4c44_5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344" y="2495448"/>
            <a:ext cx="3612719" cy="2050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g1b27e3e4c44_5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788" y="2538137"/>
            <a:ext cx="3495326" cy="205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g1b27e3e4c44_5_27"/>
          <p:cNvSpPr/>
          <p:nvPr/>
        </p:nvSpPr>
        <p:spPr>
          <a:xfrm>
            <a:off x="805344" y="229853"/>
            <a:ext cx="11217282" cy="2308284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Тук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 произвежда уникална крафт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бира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, като ни бяха представени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особеностите на технологичния процес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производство,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рецептурите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изискванията при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сензорен анализ, д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егустирайки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четири вида пиво със специално подбрани към тях, подчертаващи органолептиката на вида бира, традиционни испански тапаси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algn="just"/>
            <a:r>
              <a:rPr lang="bg-BG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bg-BG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„</a:t>
            </a:r>
            <a:r>
              <a:rPr lang="en-US" sz="24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Cierzo</a:t>
            </a:r>
            <a:r>
              <a:rPr lang="bg-BG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“ </a:t>
            </a:r>
            <a:r>
              <a:rPr lang="bg-BG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е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силен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обикновено 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студен вятър, който духа от север или северозапад през регионите на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Арагон.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2" name="Google Shape;1062;g1b27e3e4c44_5_27"/>
          <p:cNvSpPr/>
          <p:nvPr/>
        </p:nvSpPr>
        <p:spPr>
          <a:xfrm>
            <a:off x="4593642" y="2696834"/>
            <a:ext cx="3775046" cy="1077218"/>
          </a:xfrm>
          <a:prstGeom prst="rect">
            <a:avLst/>
          </a:prstGeom>
          <a:solidFill>
            <a:srgbClr val="BFBFB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-RU" sz="32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пивоварна ,,</a:t>
            </a:r>
            <a:r>
              <a:rPr lang="ru-RU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Cierzo”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3" name="Google Shape;1063;g1b27e3e4c44_5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343" y="4647501"/>
            <a:ext cx="3612719" cy="212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g1b27e3e4c44_5_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78364" y="4647501"/>
            <a:ext cx="3444261" cy="212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g1b27e3e4c44_5_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60564" y="3951215"/>
            <a:ext cx="2436333" cy="2821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1af053d38fb_6_0"/>
          <p:cNvSpPr txBox="1">
            <a:spLocks noGrp="1"/>
          </p:cNvSpPr>
          <p:nvPr>
            <p:ph type="title"/>
          </p:nvPr>
        </p:nvSpPr>
        <p:spPr>
          <a:xfrm>
            <a:off x="788565" y="1384184"/>
            <a:ext cx="11291582" cy="1468073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 algn="just">
              <a:buSzPct val="83333"/>
            </a:pP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Центърът разполага </a:t>
            </a:r>
            <a:r>
              <a:rPr lang="ru-RU" sz="2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със собствена 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ферма, оранжерии</a:t>
            </a:r>
            <a:r>
              <a:rPr lang="ru-RU" sz="2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както и с много добра база 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провеждане на практики и стажове </a:t>
            </a:r>
            <a:r>
              <a:rPr lang="ru-RU" sz="2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приготвяне на храни и напитки.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Наблюдавахме </a:t>
            </a:r>
            <a:r>
              <a:rPr lang="ru-RU" sz="2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организацията на учебния процес, 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иновативни </a:t>
            </a:r>
            <a:r>
              <a:rPr lang="ru-RU" sz="2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 на 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работа, </a:t>
            </a:r>
            <a:r>
              <a:rPr lang="ru-RU" sz="2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провеждане на 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изпити и осъществяване </a:t>
            </a:r>
            <a:r>
              <a:rPr lang="ru-RU" sz="2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дуално обучение</a:t>
            </a:r>
            <a:r>
              <a:rPr lang="ru-RU" sz="27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1072" name="Google Shape;1072;g1af053d38fb_6_0"/>
          <p:cNvSpPr txBox="1"/>
          <p:nvPr/>
        </p:nvSpPr>
        <p:spPr>
          <a:xfrm>
            <a:off x="788565" y="139767"/>
            <a:ext cx="11291582" cy="106115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89000"/>
              </a:lnSpc>
              <a:buSzPts val="3200"/>
            </a:pP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Посещение на интегриран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център за професионално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Movera</a:t>
            </a:r>
            <a:endParaRPr sz="32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3" name="Google Shape;1073;g1af053d38fb_6_0" descr="C:\Users\Rumi\Downloads\IMG-95724ab77c1ba08094e35f25f043be1a-V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9522" y="2956057"/>
            <a:ext cx="2701258" cy="189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g1af053d38fb_6_0" descr="C:\Users\Rumi\Downloads\IMG_20221125_10353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9743813" y="2515633"/>
            <a:ext cx="1895914" cy="277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g1af053d38fb_6_0" descr="C:\Users\Rumi\Downloads\IMG-a20e24d027bdb1c234f35f9473efc018-V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565" y="4924338"/>
            <a:ext cx="2642532" cy="172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g1af053d38fb_6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566" y="2956057"/>
            <a:ext cx="2642532" cy="189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34" y="2956054"/>
            <a:ext cx="2777775" cy="18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35" y="4924337"/>
            <a:ext cx="2777775" cy="172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392" y="4924339"/>
            <a:ext cx="2776755" cy="172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22" y="4946856"/>
            <a:ext cx="2701258" cy="17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2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670958" y="142650"/>
            <a:ext cx="6333688" cy="6251224"/>
          </a:xfr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Базилика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Нуестра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Сеньора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 Пилар -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най-големия бароков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храм в Испания, построен през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XVII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XIX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век. 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 Сарагоса, чиято уникална колекция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 състои от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етнографски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археологически и художествени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експонати.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Музеят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Франсиско Гоя -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най-значимия и оригинален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испански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художник,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роден в близост до Сарагоса през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1746г.,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поставящ началото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романтизма, чието творчество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включва стативни картини, стенописи, гравюри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рисунки.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 Испания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издигнатия феноменален паметник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жителите на Арагон, загинали за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отечеството срещу армията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Наполеон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Средновековният </a:t>
            </a:r>
            <a:r>
              <a:rPr lang="ru-RU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ислямски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дворец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Алхаферия, построен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мюсюлманите, живеещи по поречието на река Ебро през XI век, обявен за Световно културно наследство от ЮНЕСКО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bg-B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01" y="142650"/>
            <a:ext cx="5150840" cy="124284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9000"/>
              </a:lnSpc>
            </a:pP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Запознаване с културно-историческото наследство на град Сарагоса</a:t>
            </a:r>
            <a:endParaRPr lang="bg-BG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Google Shape;111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501" y="1464402"/>
            <a:ext cx="1900995" cy="142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1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4289" y="1495599"/>
            <a:ext cx="1752667" cy="139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" y="2897131"/>
            <a:ext cx="1264875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oogle Shape;111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2239" y="4648962"/>
            <a:ext cx="2681710" cy="174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97" y="1464402"/>
            <a:ext cx="1557792" cy="1818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9" y="2890531"/>
            <a:ext cx="2681710" cy="175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" y="4648962"/>
            <a:ext cx="1264875" cy="174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49" y="4642362"/>
            <a:ext cx="1263007" cy="175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949" y="2890014"/>
            <a:ext cx="1263007" cy="177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4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60"/>
          <p:cNvSpPr/>
          <p:nvPr/>
        </p:nvSpPr>
        <p:spPr>
          <a:xfrm>
            <a:off x="5620624" y="83888"/>
            <a:ext cx="6417578" cy="65556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endParaRPr lang="ru-RU" sz="2000" b="0" i="0" u="none" strike="noStrike" cap="none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Обменихме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добри практики и обсъдихме предизвикателствата с колеги и бъдещи партньори.</a:t>
            </a:r>
            <a:endParaRPr sz="2000" b="0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SzPts val="2000"/>
              <a:buFont typeface="Noto Sans Symbols"/>
              <a:buChar char="▪"/>
            </a:pP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Запознахме се с испанския опит в устойчивото управление на храни.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Наблюдавахме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прилагането на европейски </a:t>
            </a: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практики за икономия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ресурси, рециклиране, опазване на околната среда, безопасност при работа с техника, </a:t>
            </a: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хигиена, недопускане загубата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храни и </a:t>
            </a: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отпадък.</a:t>
            </a:r>
            <a:endParaRPr sz="2000" b="0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>
              <a:buSzPts val="2000"/>
              <a:buFont typeface="Noto Sans Symbols"/>
              <a:buChar char="▪"/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Обогатихме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знанията и уменията си за практическото професионално образование и методи на работа,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осъществяване на дуално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обучение.</a:t>
            </a:r>
            <a:endParaRPr lang="ru-RU" sz="2000" dirty="0">
              <a:solidFill>
                <a:srgbClr val="C00000"/>
              </a:solidFill>
            </a:endParaRPr>
          </a:p>
          <a:p>
            <a:pPr marL="342900" lvl="0" indent="-342900">
              <a:buSzPts val="2000"/>
              <a:buFont typeface="Noto Sans Symbols"/>
              <a:buChar char="▪"/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Почерпихме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опита на фирми, приемащи чуждестранни ученици на практика в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реална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работна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среда и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ридобихме 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знания за организацията на проекти за мобилност на учебни практики.</a:t>
            </a:r>
          </a:p>
          <a:p>
            <a:pPr marL="342900" lvl="0" indent="-342900">
              <a:buSzPts val="2000"/>
              <a:buFont typeface="Noto Sans Symbols"/>
              <a:buChar char="▪"/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Насладихме</a:t>
            </a: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културно-историческите </a:t>
            </a: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ценности</a:t>
            </a: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2000" b="0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Сарагоса</a:t>
            </a:r>
            <a:r>
              <a:rPr lang="ru-RU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dirty="0">
              <a:solidFill>
                <a:srgbClr val="C00000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 b="0" i="0" u="none" strike="noStrike" cap="none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Разработихме учебно помагало за намаляване разхищението на храни и хранителен отпадък</a:t>
            </a:r>
            <a:r>
              <a:rPr lang="ru-RU" sz="2000" b="0" i="0" u="none" strike="noStrike" cap="none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ru-RU" sz="2000" b="0" i="0" u="none" strike="noStrike" cap="none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000" b="0" i="0" u="none" strike="noStrike" cap="none" dirty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4" name="Google Shape;1134;p60"/>
          <p:cNvSpPr/>
          <p:nvPr/>
        </p:nvSpPr>
        <p:spPr>
          <a:xfrm>
            <a:off x="248822" y="83890"/>
            <a:ext cx="4826517" cy="96881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Равносметка за </a:t>
            </a:r>
            <a:r>
              <a:rPr lang="ru-RU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ползите от мобилността</a:t>
            </a:r>
            <a:endParaRPr sz="3200" b="1" i="0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91" y="4681058"/>
            <a:ext cx="3123748" cy="19584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" y="1299368"/>
            <a:ext cx="2997717" cy="183031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31" y="3361688"/>
            <a:ext cx="2997716" cy="112144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DF1"/>
            </a:gs>
            <a:gs pos="74000">
              <a:srgbClr val="D3EC93"/>
            </a:gs>
            <a:gs pos="83000">
              <a:srgbClr val="D3EC93"/>
            </a:gs>
            <a:gs pos="100000">
              <a:srgbClr val="E1F2B7"/>
            </a:gs>
          </a:gsLst>
          <a:lin ang="5400000" scaled="0"/>
        </a:gradFill>
        <a:effectLst/>
      </p:bgPr>
    </p:bg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61"/>
          <p:cNvSpPr txBox="1">
            <a:spLocks noGrp="1"/>
          </p:cNvSpPr>
          <p:nvPr>
            <p:ph type="subTitle" idx="1"/>
          </p:nvPr>
        </p:nvSpPr>
        <p:spPr>
          <a:xfrm>
            <a:off x="1132515" y="1190121"/>
            <a:ext cx="9857444" cy="255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ПРОФЕСИОНАЛНА ГИМНАЗИЯ ПО ХРАНИТЕЛНИ ТЕХНОЛОГИИ И ТЕХНИКА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ru-RU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ГР. </a:t>
            </a:r>
            <a:r>
              <a:rPr lang="ru-RU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ПЛОВДИВ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УЧЕБНО </a:t>
            </a: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ПОМАГАЛО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b="1" dirty="0" smtClean="0">
                <a:solidFill>
                  <a:srgbClr val="31849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намаляване разхищението на храни и хранителния отпадък</a:t>
            </a:r>
            <a:endParaRPr sz="2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endParaRPr sz="4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1" name="Google Shape;1141;p61" descr="Защо разхищението на храна е проблем | Блогът на Идънред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6928" y="3742335"/>
            <a:ext cx="2776756" cy="192664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1142" name="Google Shape;1142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6833" y="3734792"/>
            <a:ext cx="3280095" cy="193418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1143" name="Google Shape;1143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1353" y="3734792"/>
            <a:ext cx="2835480" cy="193418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1144" name="Google Shape;1144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1353" y="1546631"/>
            <a:ext cx="1323452" cy="1163789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1145" name="Google Shape;1145;p61"/>
          <p:cNvSpPr/>
          <p:nvPr/>
        </p:nvSpPr>
        <p:spPr>
          <a:xfrm>
            <a:off x="3424335" y="5668978"/>
            <a:ext cx="57196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</a:t>
            </a:r>
            <a:r>
              <a:rPr lang="ru-RU" sz="16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ПЛОВДИВ, 2023</a:t>
            </a:r>
            <a:r>
              <a:rPr lang="ru-RU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DF1"/>
            </a:gs>
            <a:gs pos="74000">
              <a:srgbClr val="D3EC93"/>
            </a:gs>
            <a:gs pos="83000">
              <a:srgbClr val="D3EC93"/>
            </a:gs>
            <a:gs pos="100000">
              <a:srgbClr val="E1F2B7"/>
            </a:gs>
          </a:gsLst>
          <a:lin ang="5400000" scaled="0"/>
        </a:gradFill>
        <a:effectLst/>
      </p:bgPr>
    </p:bg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62"/>
          <p:cNvSpPr txBox="1">
            <a:spLocks noGrp="1"/>
          </p:cNvSpPr>
          <p:nvPr>
            <p:ph type="body" idx="1"/>
          </p:nvPr>
        </p:nvSpPr>
        <p:spPr>
          <a:xfrm>
            <a:off x="5646419" y="1208015"/>
            <a:ext cx="6366615" cy="53521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endParaRPr lang="ru-RU" sz="2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Учебното помагало е предназначено за учители по професионална и общообразователна подготовка, като цели запознаване на учениците със сериозността на проблема и необходимостта от намаляване разхищението на храни и хранителен отпадък.</a:t>
            </a:r>
            <a:endParaRPr dirty="0" smtClean="0"/>
          </a:p>
          <a:p>
            <a:pPr marL="384048" lvl="0" indent="-384048">
              <a:spcBef>
                <a:spcPts val="1200"/>
              </a:spcBef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Съдържа материали, онагледени със схеми, диаграми и актуални статистики.</a:t>
            </a:r>
          </a:p>
          <a:p>
            <a:pPr marL="384048" lvl="0" indent="-384048">
              <a:spcBef>
                <a:spcPts val="1200"/>
              </a:spcBef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Помагалото може да се използва в часовете по професионална подготовка, гражданско образование, час на класа, факултативни учебни часове, занимания по интереси и други.</a:t>
            </a:r>
            <a:endParaRPr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3" y="449357"/>
            <a:ext cx="4354097" cy="28573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3" y="3686202"/>
            <a:ext cx="4354097" cy="28488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45790" y="449357"/>
            <a:ext cx="637563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на учебното помагало</a:t>
            </a:r>
            <a:endParaRPr lang="bg-BG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DF1"/>
            </a:gs>
            <a:gs pos="74000">
              <a:srgbClr val="D3EC93"/>
            </a:gs>
            <a:gs pos="83000">
              <a:srgbClr val="D3EC93"/>
            </a:gs>
            <a:gs pos="100000">
              <a:srgbClr val="E1F2B7"/>
            </a:gs>
          </a:gsLst>
          <a:lin ang="5400000" scaled="0"/>
        </a:grad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65"/>
          <p:cNvSpPr/>
          <p:nvPr/>
        </p:nvSpPr>
        <p:spPr>
          <a:xfrm>
            <a:off x="906012" y="981512"/>
            <a:ext cx="5821958" cy="56322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endParaRPr lang="ru-RU" sz="2000" b="1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Загубата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разхищението на храни - глобално предизвикателство.</a:t>
            </a:r>
            <a:endParaRPr sz="2000" dirty="0"/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r>
              <a:rPr lang="ru-RU" sz="2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Основни термини и понятия - хранителна </a:t>
            </a: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верига,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устойчива хранителна система, „загуба на храни“, разхищение на храни, “излишък от храни“, “остатъци от храна</a:t>
            </a: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“.</a:t>
            </a:r>
          </a:p>
          <a:p>
            <a:pPr marL="342900" lvl="0" indent="-342900">
              <a:buSzPts val="2000"/>
              <a:buFont typeface="Noto Sans Symbols"/>
              <a:buChar char="❑"/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Причини, </a:t>
            </a:r>
            <a:r>
              <a:rPr lang="ru-R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последствия и начини за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превенция на </a:t>
            </a:r>
            <a:r>
              <a:rPr lang="ru-R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загубата на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храни.</a:t>
            </a:r>
            <a:endParaRPr lang="ru-RU" sz="2000" dirty="0"/>
          </a:p>
          <a:p>
            <a:pPr marL="342900" lvl="0" indent="-342900">
              <a:buSzPts val="2000"/>
              <a:buFont typeface="Noto Sans Symbols"/>
              <a:buChar char="❑"/>
            </a:pPr>
            <a:r>
              <a:rPr lang="ru-R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Йерархия на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използване излишъка от храна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342900" lvl="0" indent="-342900">
              <a:buSzPts val="2000"/>
              <a:buFont typeface="Noto Sans Symbols"/>
              <a:buChar char="❑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Проблемът с разхищението на храни и </a:t>
            </a:r>
          </a:p>
          <a:p>
            <a:pPr lvl="0">
              <a:buSzPts val="2000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хранителен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отпадък в Европейския съюз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SzPts val="2000"/>
              <a:buFont typeface="Noto Sans Symbols"/>
              <a:buChar char="❑"/>
            </a:pP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Мерки</a:t>
            </a: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предприети от Европейския съюз за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преодоляване разхищението </a:t>
            </a:r>
            <a:r>
              <a:rPr lang="ru-R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на храни 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и отпадъка от тях.</a:t>
            </a:r>
            <a:endParaRPr lang="ru-RU" sz="2000" b="1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❑"/>
            </a:pP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 и области на действие на Националната програма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предотвратяване и </a:t>
            </a: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намаляване загубата </a:t>
            </a:r>
            <a:r>
              <a:rPr lang="ru-RU" sz="2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храни</a:t>
            </a:r>
            <a:r>
              <a:rPr lang="ru-RU" sz="2000" b="1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65"/>
          <p:cNvSpPr/>
          <p:nvPr/>
        </p:nvSpPr>
        <p:spPr>
          <a:xfrm>
            <a:off x="906013" y="140787"/>
            <a:ext cx="10796630" cy="658601"/>
          </a:xfrm>
          <a:prstGeom prst="rect">
            <a:avLst/>
          </a:prstGeom>
          <a:solidFill>
            <a:srgbClr val="D8EF9E"/>
          </a:solidFill>
          <a:ln w="38100" cap="flat" cmpd="sng">
            <a:solidFill>
              <a:srgbClr val="285B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r>
              <a:rPr lang="ru-RU" sz="3200" b="1" i="0" u="none" strike="noStrike" cap="none" dirty="0">
                <a:solidFill>
                  <a:srgbClr val="285B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Основни акценти на учебното помагало</a:t>
            </a:r>
            <a:endParaRPr sz="3200" b="0" i="0" u="none" strike="noStrike" cap="none" dirty="0">
              <a:solidFill>
                <a:srgbClr val="285B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7" name="Google Shape;117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0760" y="4600425"/>
            <a:ext cx="4060272" cy="2013358"/>
          </a:xfrm>
          <a:prstGeom prst="rect">
            <a:avLst/>
          </a:prstGeom>
          <a:noFill/>
          <a:ln w="38100" cap="flat" cmpd="sng">
            <a:solidFill>
              <a:schemeClr val="accent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178" name="Google Shape;117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4777" y="3119768"/>
            <a:ext cx="2957119" cy="296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5260" y="981512"/>
            <a:ext cx="4135772" cy="2051820"/>
          </a:xfrm>
          <a:prstGeom prst="rect">
            <a:avLst/>
          </a:prstGeom>
          <a:noFill/>
          <a:ln w="38100" cap="flat" cmpd="sng">
            <a:solidFill>
              <a:schemeClr val="accent2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67"/>
          <p:cNvSpPr txBox="1">
            <a:spLocks noGrp="1"/>
          </p:cNvSpPr>
          <p:nvPr>
            <p:ph type="title"/>
          </p:nvPr>
        </p:nvSpPr>
        <p:spPr>
          <a:xfrm>
            <a:off x="973123" y="175500"/>
            <a:ext cx="10997967" cy="187141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ru-RU" sz="3600" dirty="0"/>
              <a:t>   </a:t>
            </a:r>
            <a:r>
              <a:rPr lang="ru-RU" sz="3600" dirty="0" smtClean="0"/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Бяхме </a:t>
            </a:r>
            <a: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силно впечатлени от топлия прием, сърдечното отношение и загрижеността към нас през целия </a:t>
            </a:r>
            <a:r>
              <a:rPr lang="ru-RU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престой </a:t>
            </a:r>
            <a:r>
              <a:rPr lang="ru-RU" sz="27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</a:t>
            </a:r>
            <a: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приемащата </a:t>
            </a:r>
            <a:r>
              <a:rPr lang="ru-RU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 </a:t>
            </a:r>
            <a:r>
              <a:rPr lang="ru-RU" sz="27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Мундус и </a:t>
            </a:r>
            <a: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всички </a:t>
            </a:r>
            <a:r>
              <a:rPr lang="ru-RU" sz="2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испански </a:t>
            </a:r>
            <a:r>
              <a:rPr lang="ru-RU" sz="27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колеги!</a:t>
            </a:r>
            <a: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-RU" sz="27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Екипът </a:t>
            </a:r>
            <a: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 бе зареден, вдъхновен и благодарен за безценната възможност, да обмени опит с испански колеги и партньори в Сарагоса!  </a:t>
            </a:r>
            <a:br>
              <a:rPr lang="ru-RU" sz="27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7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4" name="Google Shape;119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8048" y="2169051"/>
            <a:ext cx="3495080" cy="4457927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62" y="2810312"/>
            <a:ext cx="3808714" cy="302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5" y="2169051"/>
            <a:ext cx="3447874" cy="449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7"/>
          <p:cNvSpPr txBox="1">
            <a:spLocks noGrp="1"/>
          </p:cNvSpPr>
          <p:nvPr>
            <p:ph type="title"/>
          </p:nvPr>
        </p:nvSpPr>
        <p:spPr>
          <a:xfrm>
            <a:off x="293615" y="1301360"/>
            <a:ext cx="10662407" cy="353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ru-RU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БЛАГОДАРИМ</a:t>
            </a:r>
            <a:r>
              <a:rPr lang="ru-RU" sz="36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 ЗА ВНИМАНИЕТО!</a:t>
            </a:r>
            <a:endParaRPr sz="36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2" name="Google Shape;1202;p7"/>
          <p:cNvSpPr txBox="1">
            <a:spLocks noGrp="1"/>
          </p:cNvSpPr>
          <p:nvPr>
            <p:ph type="body" idx="1"/>
          </p:nvPr>
        </p:nvSpPr>
        <p:spPr>
          <a:xfrm>
            <a:off x="294100" y="4879475"/>
            <a:ext cx="10678800" cy="775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</a:pPr>
            <a:r>
              <a:rPr lang="ru-RU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Изготвил: </a:t>
            </a:r>
            <a:r>
              <a:rPr lang="ru-RU" sz="3000" b="1">
                <a:latin typeface="Times New Roman"/>
                <a:ea typeface="Times New Roman"/>
                <a:cs typeface="Times New Roman"/>
                <a:sym typeface="Times New Roman"/>
              </a:rPr>
              <a:t>Екипът на мобилността от ПГХТТ - гр. Пловдив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3" name="Google Shape;120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2828" y="362446"/>
            <a:ext cx="3386416" cy="2251466"/>
          </a:xfrm>
          <a:prstGeom prst="rect">
            <a:avLst/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4" name="Google Shape;120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2492" y="362444"/>
            <a:ext cx="3565321" cy="2251467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05" name="Google Shape;120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272" y="2843424"/>
            <a:ext cx="1256324" cy="1134345"/>
          </a:xfrm>
          <a:prstGeom prst="rect">
            <a:avLst/>
          </a:prstGeom>
          <a:noFill/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06" name="Google Shape;120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3748" y="2802515"/>
            <a:ext cx="2296109" cy="1200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97005" y="2843425"/>
            <a:ext cx="1400961" cy="1134344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08" name="Google Shape;1208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6273" y="362445"/>
            <a:ext cx="3547496" cy="2251467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09" name="Google Shape;120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42596" y="2802515"/>
            <a:ext cx="2671152" cy="1200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09858" y="2802517"/>
            <a:ext cx="3087148" cy="1200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56"/>
          <p:cNvSpPr txBox="1">
            <a:spLocks noGrp="1"/>
          </p:cNvSpPr>
          <p:nvPr>
            <p:ph type="body" idx="1"/>
          </p:nvPr>
        </p:nvSpPr>
        <p:spPr>
          <a:xfrm>
            <a:off x="2525084" y="243281"/>
            <a:ext cx="9529896" cy="2810312"/>
          </a:xfrm>
          <a:prstGeom prst="rect">
            <a:avLst/>
          </a:prstGeom>
          <a:solidFill>
            <a:srgbClr val="F3F3E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ru-RU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Мобилността бе проведена от девет преподаватели от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Професионалната гимназия по хранителни технологии и техника-  гр.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Пловдив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 ноември 2022 година, </a:t>
            </a:r>
            <a:r>
              <a:rPr lang="ru-RU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оглед обмен на добри практики в сходни учебни заведения и запознаване със системата на професионалното образование и обучение на Испания, в партньорство с Асоциация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MUNDUS – UN MUNDO A TUS PIES</a:t>
            </a:r>
            <a:r>
              <a:rPr lang="ru-RU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град </a:t>
            </a:r>
            <a:r>
              <a:rPr lang="ru-RU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Сарагоса, </a:t>
            </a:r>
            <a:r>
              <a:rPr lang="ru-RU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област </a:t>
            </a:r>
            <a:r>
              <a:rPr lang="ru-RU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Арагон.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47" name="Google Shape;94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933" y="3137483"/>
            <a:ext cx="1572681" cy="144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099" y="4823670"/>
            <a:ext cx="1336984" cy="1592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6349" y="3205496"/>
            <a:ext cx="4778631" cy="349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877" y="1702964"/>
            <a:ext cx="1408920" cy="1345329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952" name="Google Shape;952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5968" y="240230"/>
            <a:ext cx="1422012" cy="1336899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08" y="3205496"/>
            <a:ext cx="4639111" cy="349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"/>
          <p:cNvSpPr txBox="1">
            <a:spLocks noGrp="1"/>
          </p:cNvSpPr>
          <p:nvPr>
            <p:ph type="title"/>
          </p:nvPr>
        </p:nvSpPr>
        <p:spPr>
          <a:xfrm>
            <a:off x="327171" y="671119"/>
            <a:ext cx="4681057" cy="1224793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Times New Roman"/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 на мобилността 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8" name="Google Shape;958;p3"/>
          <p:cNvSpPr txBox="1">
            <a:spLocks noGrp="1"/>
          </p:cNvSpPr>
          <p:nvPr>
            <p:ph type="body" idx="1"/>
          </p:nvPr>
        </p:nvSpPr>
        <p:spPr>
          <a:xfrm>
            <a:off x="5780015" y="327170"/>
            <a:ext cx="6090407" cy="6266577"/>
          </a:xfrm>
          <a:prstGeom prst="rect">
            <a:avLst/>
          </a:prstGeom>
          <a:solidFill>
            <a:srgbClr val="F3F3EF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84048" lvl="0" indent="-384048">
              <a:spcBef>
                <a:spcPts val="0"/>
              </a:spcBef>
              <a:buClr>
                <a:srgbClr val="D1282E"/>
              </a:buClr>
              <a:buSzPts val="2800"/>
              <a:buFont typeface="Noto Sans Symbols"/>
              <a:buChar char="❑"/>
            </a:pPr>
            <a:endParaRPr lang="ru-RU" sz="2600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4048" lvl="0" indent="-384048">
              <a:spcBef>
                <a:spcPts val="0"/>
              </a:spcBef>
              <a:buClr>
                <a:srgbClr val="D1282E"/>
              </a:buClr>
              <a:buSzPts val="2800"/>
              <a:buFont typeface="Noto Sans Symbols"/>
              <a:buChar char="❑"/>
            </a:pPr>
            <a:r>
              <a:rPr lang="ru-RU" sz="26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Повишаване </a:t>
            </a:r>
            <a:r>
              <a:rPr lang="ru-RU" sz="2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компетенциите относно иновативни подходи в обучението по хранителни технологии и биотехнологии.</a:t>
            </a:r>
            <a:endParaRPr lang="ru-RU" sz="2600" dirty="0">
              <a:solidFill>
                <a:srgbClr val="C00000"/>
              </a:solidFill>
            </a:endParaRPr>
          </a:p>
          <a:p>
            <a:pPr marL="384048" lvl="0" indent="-384048">
              <a:spcBef>
                <a:spcPts val="1200"/>
              </a:spcBef>
              <a:buClr>
                <a:srgbClr val="D1282E"/>
              </a:buClr>
              <a:buSzPts val="2800"/>
              <a:buFont typeface="Noto Sans Symbols"/>
              <a:buChar char="❑"/>
            </a:pPr>
            <a:r>
              <a:rPr lang="ru-RU" sz="2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Усвояване на нови методики на работа.</a:t>
            </a:r>
            <a:endParaRPr lang="ru-RU" sz="2600" dirty="0">
              <a:solidFill>
                <a:srgbClr val="C00000"/>
              </a:solidFill>
            </a:endParaRPr>
          </a:p>
          <a:p>
            <a:pPr marL="384048" lvl="0" indent="-384048">
              <a:spcBef>
                <a:spcPts val="1200"/>
              </a:spcBef>
              <a:buClr>
                <a:srgbClr val="D1282E"/>
              </a:buClr>
              <a:buSzPts val="2800"/>
              <a:buFont typeface="Noto Sans Symbols"/>
              <a:buChar char="❑"/>
            </a:pPr>
            <a:r>
              <a:rPr lang="ru-RU" sz="26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Запознаване </a:t>
            </a:r>
            <a:r>
              <a:rPr lang="ru-RU" sz="2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испанския опит в устойчивото управление на храни.</a:t>
            </a:r>
            <a:endParaRPr lang="ru-RU" sz="2600" dirty="0">
              <a:solidFill>
                <a:srgbClr val="C00000"/>
              </a:solidFill>
            </a:endParaRPr>
          </a:p>
          <a:p>
            <a:pPr marL="384048" lvl="0" indent="-384048">
              <a:spcBef>
                <a:spcPts val="1200"/>
              </a:spcBef>
              <a:buClr>
                <a:srgbClr val="D1282E"/>
              </a:buClr>
              <a:buSzPts val="2800"/>
              <a:buFont typeface="Noto Sans Symbols"/>
              <a:buChar char="❑"/>
            </a:pPr>
            <a:r>
              <a:rPr lang="ru-RU" sz="2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Овладяване на европейски практики </a:t>
            </a:r>
            <a:r>
              <a:rPr lang="ru-RU" sz="26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</a:t>
            </a:r>
            <a:r>
              <a:rPr lang="ru-RU" sz="2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недопускане разхищението на </a:t>
            </a:r>
            <a:r>
              <a:rPr lang="ru-RU" sz="26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храни и хранителен отпадък.</a:t>
            </a:r>
            <a:endParaRPr lang="ru-RU" sz="2600" dirty="0">
              <a:solidFill>
                <a:srgbClr val="C00000"/>
              </a:solidFill>
            </a:endParaRPr>
          </a:p>
          <a:p>
            <a:pPr marL="384048" lvl="0" indent="-384048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❑"/>
            </a:pPr>
            <a:r>
              <a:rPr lang="ru-RU" sz="26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Взаимстване </a:t>
            </a:r>
            <a:r>
              <a:rPr lang="ru-RU" sz="2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добри практики в обучението за повишаване привлекателността на професиите в сферата на хранителната промишленост.</a:t>
            </a:r>
            <a:endParaRPr sz="26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9" y="2145057"/>
            <a:ext cx="2835482" cy="20173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73" y="4555222"/>
            <a:ext cx="2791948" cy="19784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"/>
          <p:cNvSpPr txBox="1">
            <a:spLocks noGrp="1"/>
          </p:cNvSpPr>
          <p:nvPr>
            <p:ph type="title"/>
          </p:nvPr>
        </p:nvSpPr>
        <p:spPr>
          <a:xfrm>
            <a:off x="268445" y="279701"/>
            <a:ext cx="4815279" cy="141144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4000"/>
            </a:pP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Запознаване с екипа на приемащата организация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Мундус</a:t>
            </a: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6" name="Google Shape;376;p4" descr="C:\Users\Rumi\Downloads\IMG_20221121_10382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5827553" y="2026505"/>
            <a:ext cx="6096000" cy="465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03" y="3569031"/>
            <a:ext cx="3112317" cy="3112317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5" y="2026505"/>
            <a:ext cx="3112317" cy="1300068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/>
        </p:spPr>
      </p:pic>
      <p:sp>
        <p:nvSpPr>
          <p:cNvPr id="3" name="Rectangle 2"/>
          <p:cNvSpPr/>
          <p:nvPr/>
        </p:nvSpPr>
        <p:spPr>
          <a:xfrm>
            <a:off x="5827553" y="279701"/>
            <a:ext cx="609600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Бяхме 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любезно посрещнати от Гилермо Лопес, който ни запозна със структурата и дейността на приемащата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организация, </a:t>
            </a:r>
            <a:r>
              <a:rPr lang="ru-RU" sz="2400" dirty="0">
                <a:latin typeface="Times New Roman"/>
                <a:ea typeface="Times New Roman"/>
                <a:cs typeface="Times New Roman"/>
                <a:sym typeface="Times New Roman"/>
              </a:rPr>
              <a:t>както и с програмата на мобилността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755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6"/>
          <p:cNvSpPr txBox="1">
            <a:spLocks noGrp="1"/>
          </p:cNvSpPr>
          <p:nvPr>
            <p:ph type="title"/>
          </p:nvPr>
        </p:nvSpPr>
        <p:spPr>
          <a:xfrm>
            <a:off x="3640820" y="372711"/>
            <a:ext cx="8439325" cy="89251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Централен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покрит 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фермерски </a:t>
            </a: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пазар в Сарагоса</a:t>
            </a:r>
            <a:b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4" name="Google Shape;964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67245" y="3227147"/>
            <a:ext cx="2963238" cy="33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6" descr="C:\Users\Rumi\Desktop\IMG_20221121_11473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858" y="3227147"/>
            <a:ext cx="2764166" cy="16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6" descr="C:\Users\Rumi\Downloads\IMG_20221121_12080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30483" y="3227146"/>
            <a:ext cx="2749663" cy="16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6" descr="C:\Users\Rumi\Desktop\IMG_20221121_12225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1858" y="4883547"/>
            <a:ext cx="2764166" cy="16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6" descr="C:\Users\Rumi\Downloads\IMG_20221121_120255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30483" y="4883547"/>
            <a:ext cx="2749663" cy="16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86025" y="3227147"/>
            <a:ext cx="2881220" cy="33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362" y="358330"/>
            <a:ext cx="2749663" cy="2763364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6"/>
          <p:cNvSpPr/>
          <p:nvPr/>
        </p:nvSpPr>
        <p:spPr>
          <a:xfrm>
            <a:off x="3640821" y="1552034"/>
            <a:ext cx="8439325" cy="156966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Уникалната сграда е дело на известния испански архитект Феликс Наваро.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Запознахме се с традиционни испански храни, напитки, плодове, зеленчуци и подправки.  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1af053d38fb_0_8"/>
          <p:cNvSpPr txBox="1">
            <a:spLocks noGrp="1"/>
          </p:cNvSpPr>
          <p:nvPr>
            <p:ph type="title"/>
          </p:nvPr>
        </p:nvSpPr>
        <p:spPr>
          <a:xfrm>
            <a:off x="904633" y="861016"/>
            <a:ext cx="11143333" cy="138723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SzPts val="990"/>
            </a:pP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Ресторантът приема чуждестранни ученици на практика в реална работна среда</a:t>
            </a:r>
            <a:r>
              <a:rPr lang="ru-RU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br>
              <a:rPr lang="ru-RU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Обсъдихме възможностите и начините за реализирането й, както и </a:t>
            </a: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 за </a:t>
            </a:r>
            <a:r>
              <a:rPr lang="ru-RU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разхищението </a:t>
            </a: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храни </a:t>
            </a: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ru-RU" sz="24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хранителен отпадък, предприетите мерки </a:t>
            </a:r>
            <a:r>
              <a:rPr lang="ru-RU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преодоляването </a:t>
            </a:r>
            <a:r>
              <a:rPr lang="ru-RU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му.</a:t>
            </a:r>
            <a:endParaRPr sz="3959" dirty="0">
              <a:solidFill>
                <a:srgbClr val="FF0000"/>
              </a:solidFill>
            </a:endParaRPr>
          </a:p>
        </p:txBody>
      </p:sp>
      <p:pic>
        <p:nvPicPr>
          <p:cNvPr id="978" name="Google Shape;978;g1af053d38fb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0077" y="4605556"/>
            <a:ext cx="3003259" cy="218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g1af053d38fb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7548" y="4605556"/>
            <a:ext cx="2953032" cy="218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g1af053d38fb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58106" y="2399252"/>
            <a:ext cx="3263317" cy="206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g1af053d38fb_0_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6549" y="2399251"/>
            <a:ext cx="3252780" cy="2063692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g1af053d38fb_0_8"/>
          <p:cNvSpPr/>
          <p:nvPr/>
        </p:nvSpPr>
        <p:spPr>
          <a:xfrm>
            <a:off x="3506598" y="111357"/>
            <a:ext cx="6107185" cy="58473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ресторант „Aida Gastro“ </a:t>
            </a:r>
            <a:endParaRPr sz="3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16" y="2939202"/>
            <a:ext cx="2625968" cy="24860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278" y="377504"/>
            <a:ext cx="5125674" cy="478173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LASCA NEGRA</a:t>
            </a:r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5500" y="1040235"/>
            <a:ext cx="5159229" cy="5604026"/>
          </a:xfrm>
          <a:solidFill>
            <a:schemeClr val="bg1">
              <a:lumMod val="85000"/>
            </a:schemeClr>
          </a:solidFill>
          <a:ln w="3810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lvl="0" indent="0" algn="just">
              <a:lnSpc>
                <a:spcPct val="94000"/>
              </a:lnSpc>
              <a:spcBef>
                <a:spcPts val="1000"/>
              </a:spcBef>
              <a:buClr>
                <a:srgbClr val="D1282E"/>
              </a:buClr>
              <a:buSzPct val="81081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94000"/>
              </a:lnSpc>
              <a:spcBef>
                <a:spcPts val="1000"/>
              </a:spcBef>
              <a:buClr>
                <a:srgbClr val="D1282E"/>
              </a:buClr>
              <a:buSzPct val="81081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Във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фирмата се приготвят и предлагат храни с добити в региона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трюфели. </a:t>
            </a:r>
          </a:p>
          <a:p>
            <a:pPr marL="0" lvl="0" indent="0" algn="just">
              <a:lnSpc>
                <a:spcPct val="94000"/>
              </a:lnSpc>
              <a:spcBef>
                <a:spcPts val="1000"/>
              </a:spcBef>
              <a:buClr>
                <a:srgbClr val="D1282E"/>
              </a:buClr>
              <a:buSzPct val="81081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Арагон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 европейската територия с най-голяма култивирана площ за черни зимни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трюфели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lnSpc>
                <a:spcPct val="94000"/>
              </a:lnSpc>
              <a:spcBef>
                <a:spcPts val="1000"/>
              </a:spcBef>
              <a:buClr>
                <a:srgbClr val="D1282E"/>
              </a:buClr>
              <a:buSzPct val="81081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Предлагат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 и регионални храни и напитки, произведени в малки ферми и занаятчийски работилници, щадящи околната среда. 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94000"/>
              </a:lnSpc>
              <a:spcBef>
                <a:spcPts val="1000"/>
              </a:spcBef>
              <a:buClr>
                <a:srgbClr val="D1282E"/>
              </a:buClr>
              <a:buSzPct val="81081"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Обсъдихме проблемите - икономия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ресурси,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рециклиране, опазване на околната среда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загубата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храни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отпадък от тях,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усилията и инициативите на фирмата за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решаването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>
            <a:fillRect/>
          </a:stretch>
        </p:blipFill>
        <p:spPr bwMode="auto">
          <a:xfrm>
            <a:off x="7605948" y="1112642"/>
            <a:ext cx="2550614" cy="269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00" y="98705"/>
            <a:ext cx="2044048" cy="240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510" y="98705"/>
            <a:ext cx="2114026" cy="251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00" y="3404765"/>
            <a:ext cx="2072081" cy="290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982" y="3808599"/>
            <a:ext cx="2405765" cy="28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747" y="3404765"/>
            <a:ext cx="2048789" cy="290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b116e31c15_0_0"/>
          <p:cNvSpPr txBox="1">
            <a:spLocks noGrp="1"/>
          </p:cNvSpPr>
          <p:nvPr>
            <p:ph type="title"/>
          </p:nvPr>
        </p:nvSpPr>
        <p:spPr>
          <a:xfrm>
            <a:off x="777588" y="164719"/>
            <a:ext cx="11252226" cy="68256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873668" lvl="0" indent="0" rtl="0">
              <a:lnSpc>
                <a:spcPct val="100000"/>
              </a:lnSpc>
              <a:spcBef>
                <a:spcPts val="478"/>
              </a:spcBef>
              <a:spcAft>
                <a:spcPts val="0"/>
              </a:spcAft>
              <a:buSzPct val="55555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Посещение 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средно училище Miralbueno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1" name="Google Shape;1011;g1b116e31c15_0_0"/>
          <p:cNvSpPr txBox="1">
            <a:spLocks noGrp="1"/>
          </p:cNvSpPr>
          <p:nvPr>
            <p:ph type="body" idx="1"/>
          </p:nvPr>
        </p:nvSpPr>
        <p:spPr>
          <a:xfrm>
            <a:off x="1170075" y="2080150"/>
            <a:ext cx="10904700" cy="45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4572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457200" lvl="0" indent="4572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ru-RU" sz="2400">
                <a:solidFill>
                  <a:schemeClr val="dk1"/>
                </a:solidFill>
              </a:rPr>
              <a:t>  													  				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SzPts val="1800"/>
              <a:buNone/>
            </a:pPr>
            <a:r>
              <a:rPr lang="ru-RU" sz="2400">
                <a:solidFill>
                  <a:schemeClr val="dk1"/>
                </a:solidFill>
              </a:rPr>
              <a:t>                                                                                                            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012" name="Google Shape;1012;g1b116e31c1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88" y="4202886"/>
            <a:ext cx="3786024" cy="248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g1b116e31c1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9812" y="2715639"/>
            <a:ext cx="3464451" cy="203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g1b116e31c15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539992" y="2715639"/>
            <a:ext cx="3491038" cy="203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g1b116e31c15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9812" y="4807792"/>
            <a:ext cx="3448105" cy="1882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g1b116e31c15_0_0"/>
          <p:cNvSpPr txBox="1"/>
          <p:nvPr/>
        </p:nvSpPr>
        <p:spPr>
          <a:xfrm>
            <a:off x="4729812" y="992412"/>
            <a:ext cx="7300002" cy="1661963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 smtClean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Разгледахме </a:t>
            </a:r>
            <a:r>
              <a:rPr lang="ru-RU" sz="2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базата и обменихме ценен опит с колегите относно методиките на работа при провеждане на теоретични часове, учебни и производствени практики.</a:t>
            </a:r>
            <a:endParaRPr dirty="0"/>
          </a:p>
        </p:txBody>
      </p:sp>
      <p:pic>
        <p:nvPicPr>
          <p:cNvPr id="1017" name="Google Shape;1017;g1b116e31c15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584" y="992412"/>
            <a:ext cx="3786023" cy="271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92" y="4807792"/>
            <a:ext cx="3489822" cy="1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b116e31c15_1_29"/>
          <p:cNvSpPr txBox="1">
            <a:spLocks noGrp="1"/>
          </p:cNvSpPr>
          <p:nvPr>
            <p:ph type="title"/>
          </p:nvPr>
        </p:nvSpPr>
        <p:spPr>
          <a:xfrm>
            <a:off x="2634143" y="184559"/>
            <a:ext cx="7524925" cy="77266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78"/>
              </a:spcBef>
              <a:spcAft>
                <a:spcPts val="0"/>
              </a:spcAft>
              <a:buSzPts val="1800"/>
              <a:buNone/>
            </a:pPr>
            <a:r>
              <a:rPr lang="ru-RU" sz="3555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Фабрика за кaфе </a:t>
            </a:r>
            <a:r>
              <a:rPr lang="ru-RU" sz="3555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«El Criollo»</a:t>
            </a:r>
            <a:endParaRPr sz="2289" dirty="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6" name="Google Shape;1036;g1b116e31c15_1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0312" y="3425150"/>
            <a:ext cx="1954499" cy="297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g1b116e31c15_1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09" y="3425151"/>
            <a:ext cx="1987403" cy="2971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g1b116e31c15_1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">
            <a:off x="7860483" y="3425150"/>
            <a:ext cx="2155971" cy="2971658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g1b116e31c15_1_29"/>
          <p:cNvSpPr/>
          <p:nvPr/>
        </p:nvSpPr>
        <p:spPr>
          <a:xfrm>
            <a:off x="822909" y="1092563"/>
            <a:ext cx="11307572" cy="2308284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4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Фабриката </a:t>
            </a:r>
            <a:r>
              <a:rPr lang="ru-RU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 с над 100 годишна история, четвърто поколение семеен бизнес и предлага специално подбрано висококачествено кафе от най-добрите ферми в света за сектора на хотелиерството и специализираната храна. </a:t>
            </a: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Разработени са собствени блендове най-подходящи смеси, гарантиращи отличен резултат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ru-RU" sz="2000" b="0" i="0" u="none" strike="noStrike" cap="none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Запознахме </a:t>
            </a:r>
            <a:r>
              <a:rPr lang="ru-RU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 с изискванията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при</a:t>
            </a:r>
            <a:r>
              <a:rPr lang="ru-RU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приемане и окачествяване на кафето, режимите на изпичане, </a:t>
            </a: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безопасност при работа с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техника, показателите </a:t>
            </a:r>
            <a:r>
              <a:rPr lang="ru-RU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анализ на </a:t>
            </a:r>
            <a:r>
              <a:rPr lang="ru-RU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готовият продукт</a:t>
            </a:r>
            <a:r>
              <a:rPr lang="ru-RU" sz="2000" b="0" i="0" u="none" strike="noStrike" cap="none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/>
            <a:endParaRPr sz="2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0" name="Google Shape;1040;g1b116e31c15_1_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4811" y="3425150"/>
            <a:ext cx="3095673" cy="297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g1b116e31c15_1_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56171" y="3866878"/>
            <a:ext cx="4041048" cy="123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g1b116e31c15_1_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16455" y="3425151"/>
            <a:ext cx="2114026" cy="2971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rop">
  <a:themeElements>
    <a:clrScheme name="Custom 2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на Office">
  <a:themeElements>
    <a:clrScheme name="О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op">
  <a:themeElements>
    <a:clrScheme name="Custom 2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rop">
  <a:themeElements>
    <a:clrScheme name="Custom 2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rop">
  <a:themeElements>
    <a:clrScheme name="Composite">
      <a:dk1>
        <a:srgbClr val="000000"/>
      </a:dk1>
      <a:lt1>
        <a:srgbClr val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Crop">
  <a:themeElements>
    <a:clrScheme name="Composite">
      <a:dk1>
        <a:srgbClr val="000000"/>
      </a:dk1>
      <a:lt1>
        <a:srgbClr val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Crop">
  <a:themeElements>
    <a:clrScheme name="Composite">
      <a:dk1>
        <a:srgbClr val="000000"/>
      </a:dk1>
      <a:lt1>
        <a:srgbClr val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Crop">
  <a:themeElements>
    <a:clrScheme name="Custom 2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Crop">
  <a:themeElements>
    <a:clrScheme name="Custom 2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Crop">
  <a:themeElements>
    <a:clrScheme name="Custom 2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4673</TotalTime>
  <Words>1131</Words>
  <Application>Microsoft Office PowerPoint</Application>
  <PresentationFormat>Custom</PresentationFormat>
  <Paragraphs>97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Libre Franklin</vt:lpstr>
      <vt:lpstr>Times New Roman</vt:lpstr>
      <vt:lpstr>Noto Sans Symbols</vt:lpstr>
      <vt:lpstr>Roboto</vt:lpstr>
      <vt:lpstr>Calibri</vt:lpstr>
      <vt:lpstr>2_Crop</vt:lpstr>
      <vt:lpstr>Crop</vt:lpstr>
      <vt:lpstr>3_Crop</vt:lpstr>
      <vt:lpstr>5_Crop</vt:lpstr>
      <vt:lpstr>8_Crop</vt:lpstr>
      <vt:lpstr>11_Crop</vt:lpstr>
      <vt:lpstr>4_Crop</vt:lpstr>
      <vt:lpstr>6_Crop</vt:lpstr>
      <vt:lpstr>9_Crop</vt:lpstr>
      <vt:lpstr>PowerPoint Presentation</vt:lpstr>
      <vt:lpstr>PowerPoint Presentation</vt:lpstr>
      <vt:lpstr>Цели на мобилността </vt:lpstr>
      <vt:lpstr>Запознаване с екипа на приемащата организация Мундус</vt:lpstr>
      <vt:lpstr>Централен покрит фермерски пазар в Сарагоса  </vt:lpstr>
      <vt:lpstr>   Ресторантът приема чуждестранни ученици на практика в реална работна среда.    Обсъдихме възможностите и начините за реализирането й, както и проблема за разхищението на храни и хранителен отпадък, предприетите мерки за преодоляването му.</vt:lpstr>
      <vt:lpstr>LASCA NEGRA</vt:lpstr>
      <vt:lpstr>         Посещение на средно училище Miralbueno</vt:lpstr>
      <vt:lpstr>Фабрика за кaфе «El Criollo»</vt:lpstr>
      <vt:lpstr>Предприятие за производство на медовина в Каринея, провинция Сарагоса</vt:lpstr>
      <vt:lpstr>PowerPoint Presentation</vt:lpstr>
      <vt:lpstr>     Центърът разполага със собствена ферма, оранжерии, както и с много добра база за провеждане на практики и стажове за приготвяне на храни и напитки.      Наблюдавахме организацията на учебния процес, иновативни методи на работа, провеждане на изпити и осъществяване на дуално обучение.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Бяхме силно впечатлени от топлия прием, сърдечното отношение и загрижеността към нас през целия престой от приемащата организация Мундус и от всички испански колеги!     Екипът ни бе зареден, вдъхновен и благодарен за безценната възможност, да обмени опит с испански колеги и партньори в Сарагоса!   </vt:lpstr>
      <vt:lpstr>         БЛАГОДАРИМ ВИ ЗА ВНИМАНИЕТО!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Веселин	Ангелов</dc:creator>
  <cp:lastModifiedBy>Rumi</cp:lastModifiedBy>
  <cp:revision>90</cp:revision>
  <dcterms:created xsi:type="dcterms:W3CDTF">2022-10-30T17:59:29Z</dcterms:created>
  <dcterms:modified xsi:type="dcterms:W3CDTF">2023-07-07T02:17:57Z</dcterms:modified>
</cp:coreProperties>
</file>