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05" r:id="rId1"/>
  </p:sldMasterIdLst>
  <p:notesMasterIdLst>
    <p:notesMasterId r:id="rId14"/>
  </p:notesMasterIdLst>
  <p:sldIdLst>
    <p:sldId id="258" r:id="rId2"/>
    <p:sldId id="286" r:id="rId3"/>
    <p:sldId id="325" r:id="rId4"/>
    <p:sldId id="326" r:id="rId5"/>
    <p:sldId id="320" r:id="rId6"/>
    <p:sldId id="321" r:id="rId7"/>
    <p:sldId id="327" r:id="rId8"/>
    <p:sldId id="322" r:id="rId9"/>
    <p:sldId id="330" r:id="rId10"/>
    <p:sldId id="332" r:id="rId11"/>
    <p:sldId id="333" r:id="rId12"/>
    <p:sldId id="331" r:id="rId13"/>
  </p:sldIdLst>
  <p:sldSz cx="9144000" cy="5143500" type="screen16x9"/>
  <p:notesSz cx="6858000" cy="9144000"/>
  <p:embeddedFontLst>
    <p:embeddedFont>
      <p:font typeface="Oswald" panose="00000500000000000000" pitchFamily="2" charset="0"/>
      <p:regular r:id="rId15"/>
      <p:bold r:id="rId16"/>
    </p:embeddedFont>
    <p:embeddedFont>
      <p:font typeface="Roboto Condensed" panose="02000000000000000000" pitchFamily="2" charset="0"/>
      <p:regular r:id="rId17"/>
      <p:bold r:id="rId18"/>
      <p:italic r:id="rId19"/>
      <p:boldItalic r:id="rId20"/>
    </p:embeddedFont>
    <p:embeddedFont>
      <p:font typeface="Roboto Condensed Light" panose="02000000000000000000" pitchFamily="2" charset="0"/>
      <p:regular r:id="rId21"/>
      <p:bold r:id="rId22"/>
      <p:italic r:id="rId23"/>
      <p:boldItalic r:id="rId24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1A465-7229-4F5F-9DCD-3E7B7254D5AB}" v="9" dt="2025-06-26T07:36:18.052"/>
  </p1510:revLst>
</p1510:revInfo>
</file>

<file path=ppt/tableStyles.xml><?xml version="1.0" encoding="utf-8"?>
<a:tblStyleLst xmlns:a="http://schemas.openxmlformats.org/drawingml/2006/main" def="{A1993D0E-D31E-4A1C-A395-891B1EE01BB0}">
  <a:tblStyle styleId="{A1993D0E-D31E-4A1C-A395-891B1EE01BB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38" autoAdjust="0"/>
  </p:normalViewPr>
  <p:slideViewPr>
    <p:cSldViewPr>
      <p:cViewPr varScale="1">
        <p:scale>
          <a:sx n="95" d="100"/>
          <a:sy n="95" d="100"/>
        </p:scale>
        <p:origin x="460" y="1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лен С. Трайков" userId="82808c04-12f7-44a4-97ee-c4aeaae43b67" providerId="ADAL" clId="{2EC1A465-7229-4F5F-9DCD-3E7B7254D5AB}"/>
    <pc:docChg chg="custSel modSld">
      <pc:chgData name="Милен С. Трайков" userId="82808c04-12f7-44a4-97ee-c4aeaae43b67" providerId="ADAL" clId="{2EC1A465-7229-4F5F-9DCD-3E7B7254D5AB}" dt="2025-07-02T06:46:02.723" v="62" actId="255"/>
      <pc:docMkLst>
        <pc:docMk/>
      </pc:docMkLst>
      <pc:sldChg chg="addSp delSp modSp mod">
        <pc:chgData name="Милен С. Трайков" userId="82808c04-12f7-44a4-97ee-c4aeaae43b67" providerId="ADAL" clId="{2EC1A465-7229-4F5F-9DCD-3E7B7254D5AB}" dt="2025-07-02T06:46:02.723" v="62" actId="255"/>
        <pc:sldMkLst>
          <pc:docMk/>
          <pc:sldMk cId="0" sldId="258"/>
        </pc:sldMkLst>
        <pc:spChg chg="mod">
          <ac:chgData name="Милен С. Трайков" userId="82808c04-12f7-44a4-97ee-c4aeaae43b67" providerId="ADAL" clId="{2EC1A465-7229-4F5F-9DCD-3E7B7254D5AB}" dt="2025-07-02T06:46:02.723" v="62" actId="255"/>
          <ac:spMkLst>
            <pc:docMk/>
            <pc:sldMk cId="0" sldId="258"/>
            <ac:spMk id="4" creationId="{00000000-0000-0000-0000-000000000000}"/>
          </ac:spMkLst>
        </pc:spChg>
        <pc:spChg chg="mod">
          <ac:chgData name="Милен С. Трайков" userId="82808c04-12f7-44a4-97ee-c4aeaae43b67" providerId="ADAL" clId="{2EC1A465-7229-4F5F-9DCD-3E7B7254D5AB}" dt="2025-06-26T07:33:24.165" v="29" actId="207"/>
          <ac:spMkLst>
            <pc:docMk/>
            <pc:sldMk cId="0" sldId="258"/>
            <ac:spMk id="9" creationId="{00000000-0000-0000-0000-000000000000}"/>
          </ac:spMkLst>
        </pc:spChg>
        <pc:picChg chg="add mod">
          <ac:chgData name="Милен С. Трайков" userId="82808c04-12f7-44a4-97ee-c4aeaae43b67" providerId="ADAL" clId="{2EC1A465-7229-4F5F-9DCD-3E7B7254D5AB}" dt="2025-06-26T07:31:16.537" v="16" actId="1076"/>
          <ac:picMkLst>
            <pc:docMk/>
            <pc:sldMk cId="0" sldId="258"/>
            <ac:picMk id="2" creationId="{4E4B6B8F-BBD8-1A71-CDAC-F38BAC3D5883}"/>
          </ac:picMkLst>
        </pc:picChg>
        <pc:picChg chg="add mod">
          <ac:chgData name="Милен С. Трайков" userId="82808c04-12f7-44a4-97ee-c4aeaae43b67" providerId="ADAL" clId="{2EC1A465-7229-4F5F-9DCD-3E7B7254D5AB}" dt="2025-06-26T07:31:27.285" v="19" actId="1076"/>
          <ac:picMkLst>
            <pc:docMk/>
            <pc:sldMk cId="0" sldId="258"/>
            <ac:picMk id="5" creationId="{23B6704B-D3F1-4F02-6491-F85D1F1E44CB}"/>
          </ac:picMkLst>
        </pc:picChg>
        <pc:picChg chg="add mod">
          <ac:chgData name="Милен С. Трайков" userId="82808c04-12f7-44a4-97ee-c4aeaae43b67" providerId="ADAL" clId="{2EC1A465-7229-4F5F-9DCD-3E7B7254D5AB}" dt="2025-06-26T07:31:04.553" v="13" actId="1076"/>
          <ac:picMkLst>
            <pc:docMk/>
            <pc:sldMk cId="0" sldId="258"/>
            <ac:picMk id="6" creationId="{6A41406B-5F92-9686-97D4-40B2ADA3FF91}"/>
          </ac:picMkLst>
        </pc:picChg>
        <pc:picChg chg="mod">
          <ac:chgData name="Милен С. Трайков" userId="82808c04-12f7-44a4-97ee-c4aeaae43b67" providerId="ADAL" clId="{2EC1A465-7229-4F5F-9DCD-3E7B7254D5AB}" dt="2025-06-26T07:31:49.225" v="21" actId="1076"/>
          <ac:picMkLst>
            <pc:docMk/>
            <pc:sldMk cId="0" sldId="258"/>
            <ac:picMk id="1028" creationId="{00000000-0000-0000-0000-000000000000}"/>
          </ac:picMkLst>
        </pc:picChg>
      </pc:sldChg>
      <pc:sldChg chg="modSp mod">
        <pc:chgData name="Милен С. Трайков" userId="82808c04-12f7-44a4-97ee-c4aeaae43b67" providerId="ADAL" clId="{2EC1A465-7229-4F5F-9DCD-3E7B7254D5AB}" dt="2025-06-26T07:36:40.659" v="61" actId="1076"/>
        <pc:sldMkLst>
          <pc:docMk/>
          <pc:sldMk cId="775633634" sldId="331"/>
        </pc:sldMkLst>
        <pc:spChg chg="mod">
          <ac:chgData name="Милен С. Трайков" userId="82808c04-12f7-44a4-97ee-c4aeaae43b67" providerId="ADAL" clId="{2EC1A465-7229-4F5F-9DCD-3E7B7254D5AB}" dt="2025-06-26T07:36:40.659" v="61" actId="1076"/>
          <ac:spMkLst>
            <pc:docMk/>
            <pc:sldMk cId="775633634" sldId="331"/>
            <ac:spMk id="2" creationId="{00000000-0000-0000-0000-000000000000}"/>
          </ac:spMkLst>
        </pc:spChg>
      </pc:sldChg>
      <pc:sldChg chg="modSp mod">
        <pc:chgData name="Милен С. Трайков" userId="82808c04-12f7-44a4-97ee-c4aeaae43b67" providerId="ADAL" clId="{2EC1A465-7229-4F5F-9DCD-3E7B7254D5AB}" dt="2025-06-26T07:35:32.022" v="57" actId="20577"/>
        <pc:sldMkLst>
          <pc:docMk/>
          <pc:sldMk cId="839949898" sldId="333"/>
        </pc:sldMkLst>
        <pc:spChg chg="mod">
          <ac:chgData name="Милен С. Трайков" userId="82808c04-12f7-44a4-97ee-c4aeaae43b67" providerId="ADAL" clId="{2EC1A465-7229-4F5F-9DCD-3E7B7254D5AB}" dt="2025-06-26T07:35:32.022" v="57" actId="20577"/>
          <ac:spMkLst>
            <pc:docMk/>
            <pc:sldMk cId="839949898" sldId="33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344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394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1533944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566432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1014618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679685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7977033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849137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380620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0833143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9037324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980912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7/2/2025</a:t>
            </a:fld>
            <a:endParaRPr lang="en-US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392218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7/2/2025</a:t>
            </a:fld>
            <a:endParaRPr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799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6.googleusercontent.com/7jgGQJwQ_virJiSr8lKGWbULjT33MoD7t-3d9TfRq5NDXtBjmnlK_5DK96PY1WuI_IqZhZnkm-OmIyt2FWtMJSnkQVioa5s647FXR08wr1O7HsDE98w9P9t1zMflUWZyOW6XwNbCKg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53" y="636748"/>
            <a:ext cx="883550" cy="8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467544" y="1419622"/>
            <a:ext cx="8136904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g-BG" sz="3200" b="1" dirty="0">
                <a:solidFill>
                  <a:srgbClr val="424242"/>
                </a:solidFill>
                <a:highlight>
                  <a:srgbClr val="00FF00"/>
                </a:highlight>
                <a:latin typeface="Oswald"/>
              </a:rPr>
              <a:t>клуб  “Иновативни енергийни технологии”</a:t>
            </a:r>
            <a:endParaRPr lang="bg-BG" sz="3200" dirty="0">
              <a:highlight>
                <a:srgbClr val="00FF00"/>
              </a:highlight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2051720" y="2226307"/>
            <a:ext cx="619268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g-BG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Oswald"/>
              </a:rPr>
              <a:t>Представителна изява</a:t>
            </a:r>
            <a:endParaRPr lang="bg-BG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br>
              <a:rPr lang="bg-BG" dirty="0"/>
            </a:br>
            <a:endParaRPr lang="bg-BG" dirty="0"/>
          </a:p>
        </p:txBody>
      </p:sp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4E4B6B8F-BBD8-1A71-CDAC-F38BAC3D5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0"/>
            <a:ext cx="2528448" cy="842816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23B6704B-D3F1-4F02-6491-F85D1F1E4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132" y="8098"/>
            <a:ext cx="823562" cy="823562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A41406B-5F92-9686-97D4-40B2ADA3F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90178"/>
            <a:ext cx="3694308" cy="715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30052" y="0"/>
            <a:ext cx="9078452" cy="40011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bg-BG" sz="2000" b="1" dirty="0">
                <a:solidFill>
                  <a:srgbClr val="FFFF00"/>
                </a:solidFill>
              </a:rPr>
              <a:t>Дестилационна техника. Производство на масла чрез екстракция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Shape 287"/>
          <p:cNvSpPr txBox="1">
            <a:spLocks/>
          </p:cNvSpPr>
          <p:nvPr/>
        </p:nvSpPr>
        <p:spPr>
          <a:xfrm flipH="1">
            <a:off x="8676456" y="4659982"/>
            <a:ext cx="467544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9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5076056" y="1707025"/>
            <a:ext cx="4067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g-BG" b="1" dirty="0"/>
              <a:t>Екстракция с втечнен газ</a:t>
            </a:r>
          </a:p>
          <a:p>
            <a:pPr algn="just" fontAlgn="base"/>
            <a:r>
              <a:rPr lang="ru-RU" sz="1600" dirty="0" err="1"/>
              <a:t>Този</a:t>
            </a:r>
            <a:r>
              <a:rPr lang="ru-RU" sz="1600" dirty="0"/>
              <a:t> метод </a:t>
            </a:r>
            <a:r>
              <a:rPr lang="ru-RU" sz="1600" dirty="0" err="1"/>
              <a:t>предлага</a:t>
            </a:r>
            <a:r>
              <a:rPr lang="ru-RU" sz="1600" dirty="0"/>
              <a:t> </a:t>
            </a:r>
            <a:r>
              <a:rPr lang="ru-RU" sz="1600" dirty="0" err="1"/>
              <a:t>редица</a:t>
            </a:r>
            <a:r>
              <a:rPr lang="ru-RU" sz="1600" dirty="0"/>
              <a:t> </a:t>
            </a:r>
            <a:r>
              <a:rPr lang="ru-RU" sz="1600" dirty="0" err="1"/>
              <a:t>технологични</a:t>
            </a:r>
            <a:r>
              <a:rPr lang="ru-RU" sz="1600" dirty="0"/>
              <a:t> </a:t>
            </a:r>
            <a:r>
              <a:rPr lang="ru-RU" sz="1600" dirty="0" err="1"/>
              <a:t>предимства</a:t>
            </a:r>
            <a:r>
              <a:rPr lang="ru-RU" sz="1600" dirty="0"/>
              <a:t>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подходяща</a:t>
            </a:r>
            <a:r>
              <a:rPr lang="ru-RU" sz="1600" dirty="0"/>
              <a:t> </a:t>
            </a:r>
            <a:r>
              <a:rPr lang="ru-RU" sz="1600" dirty="0" err="1"/>
              <a:t>селективност</a:t>
            </a:r>
            <a:r>
              <a:rPr lang="ru-RU" sz="1600" dirty="0"/>
              <a:t> на </a:t>
            </a:r>
            <a:r>
              <a:rPr lang="ru-RU" sz="1600" dirty="0" err="1"/>
              <a:t>разтваряне</a:t>
            </a:r>
            <a:r>
              <a:rPr lang="ru-RU" sz="1600" dirty="0"/>
              <a:t>, </a:t>
            </a:r>
            <a:r>
              <a:rPr lang="ru-RU" sz="1600" dirty="0" err="1"/>
              <a:t>щадящи</a:t>
            </a:r>
            <a:r>
              <a:rPr lang="ru-RU" sz="1600" dirty="0"/>
              <a:t> </a:t>
            </a:r>
            <a:r>
              <a:rPr lang="ru-RU" sz="1600" dirty="0" err="1"/>
              <a:t>параметри</a:t>
            </a:r>
            <a:r>
              <a:rPr lang="ru-RU" sz="1600" dirty="0"/>
              <a:t> на </a:t>
            </a:r>
            <a:r>
              <a:rPr lang="ru-RU" sz="1600" dirty="0" err="1"/>
              <a:t>екстракция</a:t>
            </a:r>
            <a:r>
              <a:rPr lang="ru-RU" sz="1600" dirty="0"/>
              <a:t>, </a:t>
            </a:r>
            <a:r>
              <a:rPr lang="ru-RU" sz="1600" dirty="0" err="1"/>
              <a:t>безопасност</a:t>
            </a:r>
            <a:r>
              <a:rPr lang="ru-RU" sz="1600" dirty="0"/>
              <a:t> на </a:t>
            </a:r>
            <a:r>
              <a:rPr lang="ru-RU" sz="1600" dirty="0" err="1"/>
              <a:t>разтворителя</a:t>
            </a:r>
            <a:r>
              <a:rPr lang="ru-RU" sz="1600" dirty="0"/>
              <a:t>, </a:t>
            </a:r>
            <a:r>
              <a:rPr lang="ru-RU" sz="1600" dirty="0" err="1"/>
              <a:t>ниски</a:t>
            </a:r>
            <a:r>
              <a:rPr lang="ru-RU" sz="1600" dirty="0"/>
              <a:t> </a:t>
            </a:r>
            <a:r>
              <a:rPr lang="ru-RU" sz="1600" dirty="0" err="1"/>
              <a:t>капитални</a:t>
            </a:r>
            <a:r>
              <a:rPr lang="ru-RU" sz="1600" dirty="0"/>
              <a:t> и </a:t>
            </a:r>
            <a:r>
              <a:rPr lang="ru-RU" sz="1600" dirty="0" err="1"/>
              <a:t>експлоатационни</a:t>
            </a:r>
            <a:r>
              <a:rPr lang="ru-RU" sz="1600" dirty="0"/>
              <a:t> </a:t>
            </a:r>
            <a:r>
              <a:rPr lang="ru-RU" sz="1600" dirty="0" err="1"/>
              <a:t>разходи</a:t>
            </a:r>
            <a:r>
              <a:rPr lang="ru-RU" sz="1600" dirty="0"/>
              <a:t> за </a:t>
            </a:r>
            <a:r>
              <a:rPr lang="ru-RU" sz="1600" dirty="0" err="1"/>
              <a:t>оборудването</a:t>
            </a:r>
            <a:r>
              <a:rPr lang="ru-RU" sz="1600" dirty="0"/>
              <a:t>. </a:t>
            </a:r>
            <a:r>
              <a:rPr lang="ru-RU" sz="1600" dirty="0" err="1"/>
              <a:t>Получаваните</a:t>
            </a:r>
            <a:r>
              <a:rPr lang="ru-RU" sz="1600" dirty="0"/>
              <a:t> </a:t>
            </a:r>
            <a:r>
              <a:rPr lang="ru-RU" sz="1600" dirty="0" err="1"/>
              <a:t>екстракти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от </a:t>
            </a:r>
            <a:r>
              <a:rPr lang="ru-RU" sz="1600" dirty="0" err="1"/>
              <a:t>лесноподвижни</a:t>
            </a:r>
            <a:r>
              <a:rPr lang="ru-RU" sz="1600" dirty="0"/>
              <a:t> до </a:t>
            </a:r>
            <a:r>
              <a:rPr lang="ru-RU" sz="1600" dirty="0" err="1"/>
              <a:t>гъсти</a:t>
            </a:r>
            <a:r>
              <a:rPr lang="ru-RU" sz="1600" dirty="0"/>
              <a:t> </a:t>
            </a:r>
            <a:r>
              <a:rPr lang="ru-RU" sz="1600" dirty="0" err="1"/>
              <a:t>оцветени</a:t>
            </a:r>
            <a:r>
              <a:rPr lang="ru-RU" sz="1600" dirty="0"/>
              <a:t> </a:t>
            </a:r>
            <a:r>
              <a:rPr lang="ru-RU" sz="1600" dirty="0" err="1"/>
              <a:t>течности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силен характерен аромат на </a:t>
            </a:r>
            <a:r>
              <a:rPr lang="ru-RU" sz="1600" dirty="0" err="1"/>
              <a:t>изходната</a:t>
            </a:r>
            <a:r>
              <a:rPr lang="ru-RU" sz="1600" dirty="0"/>
              <a:t> </a:t>
            </a:r>
            <a:r>
              <a:rPr lang="ru-RU" sz="1600" dirty="0" err="1"/>
              <a:t>суровина</a:t>
            </a:r>
            <a:r>
              <a:rPr lang="ru-RU" sz="1600" dirty="0"/>
              <a:t> или </a:t>
            </a:r>
            <a:r>
              <a:rPr lang="ru-RU" sz="1600" dirty="0" err="1"/>
              <a:t>високо</a:t>
            </a:r>
            <a:r>
              <a:rPr lang="ru-RU" sz="1600" dirty="0"/>
              <a:t> </a:t>
            </a:r>
            <a:r>
              <a:rPr lang="ru-RU" sz="1600" dirty="0" err="1"/>
              <a:t>съдържание</a:t>
            </a:r>
            <a:r>
              <a:rPr lang="ru-RU" sz="1600" dirty="0"/>
              <a:t> на </a:t>
            </a:r>
            <a:r>
              <a:rPr lang="ru-RU" sz="1600" dirty="0" err="1"/>
              <a:t>целеви</a:t>
            </a:r>
            <a:r>
              <a:rPr lang="ru-RU" sz="1600" dirty="0"/>
              <a:t> </a:t>
            </a:r>
            <a:r>
              <a:rPr lang="ru-RU" sz="1600" dirty="0" err="1"/>
              <a:t>активни</a:t>
            </a:r>
            <a:r>
              <a:rPr lang="ru-RU" sz="1600" dirty="0"/>
              <a:t> </a:t>
            </a:r>
            <a:r>
              <a:rPr lang="ru-RU" sz="1600" dirty="0" err="1"/>
              <a:t>съставки</a:t>
            </a:r>
            <a:r>
              <a:rPr lang="ru-RU" sz="1600" dirty="0"/>
              <a:t> с приложение в </a:t>
            </a:r>
            <a:r>
              <a:rPr lang="ru-RU" sz="1600" dirty="0" err="1"/>
              <a:t>хранителни</a:t>
            </a:r>
            <a:r>
              <a:rPr lang="ru-RU" sz="1600" dirty="0"/>
              <a:t>, </a:t>
            </a:r>
            <a:r>
              <a:rPr lang="ru-RU" sz="1600" dirty="0" err="1"/>
              <a:t>козметични</a:t>
            </a:r>
            <a:r>
              <a:rPr lang="ru-RU" sz="1600" dirty="0"/>
              <a:t> и </a:t>
            </a:r>
            <a:r>
              <a:rPr lang="ru-RU" sz="1600" dirty="0" err="1"/>
              <a:t>медицински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.</a:t>
            </a:r>
          </a:p>
        </p:txBody>
      </p:sp>
      <p:sp>
        <p:nvSpPr>
          <p:cNvPr id="14" name="Правоъгълник 13"/>
          <p:cNvSpPr/>
          <p:nvPr/>
        </p:nvSpPr>
        <p:spPr>
          <a:xfrm>
            <a:off x="0" y="400110"/>
            <a:ext cx="47160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/>
              <a:t>В </a:t>
            </a:r>
            <a:r>
              <a:rPr lang="ru-RU" sz="1600" dirty="0" err="1"/>
              <a:t>рамките</a:t>
            </a:r>
            <a:r>
              <a:rPr lang="ru-RU" sz="1600" dirty="0"/>
              <a:t> на две занятия, </a:t>
            </a:r>
            <a:r>
              <a:rPr lang="ru-RU" sz="1600" dirty="0" err="1"/>
              <a:t>учениците</a:t>
            </a:r>
            <a:r>
              <a:rPr lang="ru-RU" sz="1600" dirty="0"/>
              <a:t> </a:t>
            </a:r>
            <a:r>
              <a:rPr lang="ru-RU" sz="1600" dirty="0" err="1"/>
              <a:t>посетиха</a:t>
            </a:r>
            <a:r>
              <a:rPr lang="ru-RU" sz="1600" dirty="0"/>
              <a:t>  фирма „ИНОСОЛВ” ЕООД - с. </a:t>
            </a:r>
            <a:r>
              <a:rPr lang="ru-RU" sz="1600" dirty="0" err="1"/>
              <a:t>Царацово</a:t>
            </a:r>
            <a:r>
              <a:rPr lang="ru-RU" sz="1600" dirty="0"/>
              <a:t>. </a:t>
            </a:r>
            <a:r>
              <a:rPr lang="ru-RU" sz="1600" dirty="0" err="1"/>
              <a:t>Тя</a:t>
            </a:r>
            <a:r>
              <a:rPr lang="ru-RU" sz="1600" dirty="0"/>
              <a:t> </a:t>
            </a:r>
            <a:r>
              <a:rPr lang="ru-RU" sz="1600" dirty="0" err="1"/>
              <a:t>представлява</a:t>
            </a:r>
            <a:r>
              <a:rPr lang="ru-RU" sz="1600" dirty="0"/>
              <a:t> малка </a:t>
            </a:r>
            <a:r>
              <a:rPr lang="ru-RU" sz="1600" dirty="0" err="1"/>
              <a:t>българска</a:t>
            </a:r>
            <a:r>
              <a:rPr lang="ru-RU" sz="1600" dirty="0"/>
              <a:t> </a:t>
            </a:r>
            <a:r>
              <a:rPr lang="ru-RU" sz="1600" dirty="0" err="1"/>
              <a:t>семейна</a:t>
            </a:r>
            <a:r>
              <a:rPr lang="ru-RU" sz="1600" dirty="0"/>
              <a:t> </a:t>
            </a:r>
            <a:r>
              <a:rPr lang="ru-RU" sz="1600" dirty="0" err="1"/>
              <a:t>стартъп</a:t>
            </a:r>
            <a:r>
              <a:rPr lang="ru-RU" sz="1600" dirty="0"/>
              <a:t> фирма основана </a:t>
            </a:r>
            <a:r>
              <a:rPr lang="ru-RU" sz="1600" dirty="0" err="1"/>
              <a:t>през</a:t>
            </a:r>
            <a:r>
              <a:rPr lang="ru-RU" sz="1600" dirty="0"/>
              <a:t> 2009 г. </a:t>
            </a:r>
            <a:r>
              <a:rPr lang="ru-RU" sz="1600" dirty="0" err="1"/>
              <a:t>Занимава</a:t>
            </a:r>
            <a:r>
              <a:rPr lang="ru-RU" sz="1600" dirty="0"/>
              <a:t> се с </a:t>
            </a:r>
            <a:r>
              <a:rPr lang="ru-RU" sz="1600" dirty="0" err="1"/>
              <a:t>научни</a:t>
            </a:r>
            <a:r>
              <a:rPr lang="ru-RU" sz="1600" dirty="0"/>
              <a:t> </a:t>
            </a:r>
            <a:r>
              <a:rPr lang="ru-RU" sz="1600" dirty="0" err="1"/>
              <a:t>изследвания</a:t>
            </a:r>
            <a:r>
              <a:rPr lang="ru-RU" sz="1600" dirty="0"/>
              <a:t>, </a:t>
            </a:r>
            <a:r>
              <a:rPr lang="ru-RU" sz="1600" dirty="0" err="1"/>
              <a:t>проектиране</a:t>
            </a:r>
            <a:r>
              <a:rPr lang="ru-RU" sz="1600" dirty="0"/>
              <a:t> и производство на </a:t>
            </a:r>
            <a:r>
              <a:rPr lang="ru-RU" sz="1600" dirty="0" err="1"/>
              <a:t>иновативни</a:t>
            </a:r>
            <a:r>
              <a:rPr lang="ru-RU" sz="1600" dirty="0"/>
              <a:t> </a:t>
            </a:r>
            <a:r>
              <a:rPr lang="ru-RU" sz="1600" dirty="0" err="1"/>
              <a:t>методи</a:t>
            </a:r>
            <a:r>
              <a:rPr lang="ru-RU" sz="1600" dirty="0"/>
              <a:t> и </a:t>
            </a:r>
            <a:r>
              <a:rPr lang="ru-RU" sz="1600" dirty="0" err="1"/>
              <a:t>оборудване</a:t>
            </a:r>
            <a:r>
              <a:rPr lang="ru-RU" sz="1600" dirty="0"/>
              <a:t> за </a:t>
            </a:r>
            <a:r>
              <a:rPr lang="ru-RU" sz="1600" dirty="0" err="1"/>
              <a:t>екстракция</a:t>
            </a:r>
            <a:r>
              <a:rPr lang="ru-RU" sz="1600" dirty="0"/>
              <a:t> на </a:t>
            </a:r>
            <a:r>
              <a:rPr lang="ru-RU" sz="1600" dirty="0" err="1"/>
              <a:t>активни</a:t>
            </a:r>
            <a:r>
              <a:rPr lang="ru-RU" sz="1600" dirty="0"/>
              <a:t> вещества от </a:t>
            </a:r>
            <a:r>
              <a:rPr lang="ru-RU" sz="1600" dirty="0" err="1"/>
              <a:t>природни</a:t>
            </a:r>
            <a:r>
              <a:rPr lang="ru-RU" sz="1600" dirty="0"/>
              <a:t> </a:t>
            </a:r>
            <a:r>
              <a:rPr lang="ru-RU" sz="1600" dirty="0" err="1"/>
              <a:t>суровини</a:t>
            </a:r>
            <a:r>
              <a:rPr lang="ru-RU" sz="1600" dirty="0"/>
              <a:t>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ароматични</a:t>
            </a:r>
            <a:r>
              <a:rPr lang="ru-RU" sz="1600" dirty="0"/>
              <a:t> и </a:t>
            </a:r>
            <a:r>
              <a:rPr lang="ru-RU" sz="1600" dirty="0" err="1"/>
              <a:t>медицински</a:t>
            </a:r>
            <a:r>
              <a:rPr lang="ru-RU" sz="1600" dirty="0"/>
              <a:t> растения.</a:t>
            </a:r>
          </a:p>
          <a:p>
            <a:pPr algn="just" fontAlgn="base"/>
            <a:r>
              <a:rPr lang="ru-RU" sz="1600" dirty="0" err="1"/>
              <a:t>Основният</a:t>
            </a:r>
            <a:r>
              <a:rPr lang="ru-RU" sz="1600" dirty="0"/>
              <a:t> бизнес е </a:t>
            </a:r>
            <a:r>
              <a:rPr lang="ru-RU" sz="1600" dirty="0" err="1"/>
              <a:t>фокусиран</a:t>
            </a:r>
            <a:r>
              <a:rPr lang="ru-RU" sz="1600" dirty="0"/>
              <a:t>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екстракция</a:t>
            </a:r>
            <a:r>
              <a:rPr lang="ru-RU" sz="1600" dirty="0"/>
              <a:t> с под-критична </a:t>
            </a:r>
            <a:r>
              <a:rPr lang="ru-RU" sz="1600" dirty="0" err="1"/>
              <a:t>екстракция</a:t>
            </a:r>
            <a:r>
              <a:rPr lang="ru-RU" sz="1600" dirty="0"/>
              <a:t> с </a:t>
            </a:r>
            <a:r>
              <a:rPr lang="ru-RU" sz="1600" dirty="0" err="1"/>
              <a:t>втечнен</a:t>
            </a:r>
            <a:r>
              <a:rPr lang="ru-RU" sz="1600" dirty="0"/>
              <a:t> газ, </a:t>
            </a:r>
            <a:r>
              <a:rPr lang="ru-RU" sz="1600" dirty="0" err="1"/>
              <a:t>екстракция</a:t>
            </a:r>
            <a:r>
              <a:rPr lang="ru-RU" sz="1600" dirty="0"/>
              <a:t> с </a:t>
            </a:r>
            <a:r>
              <a:rPr lang="ru-RU" sz="1600" dirty="0" err="1"/>
              <a:t>прегрята</a:t>
            </a:r>
            <a:r>
              <a:rPr lang="ru-RU" sz="1600" dirty="0"/>
              <a:t> вода и </a:t>
            </a:r>
            <a:r>
              <a:rPr lang="ru-RU" sz="1600" dirty="0" err="1"/>
              <a:t>сепарационни</a:t>
            </a:r>
            <a:r>
              <a:rPr lang="ru-RU" sz="1600" dirty="0"/>
              <a:t> </a:t>
            </a:r>
            <a:r>
              <a:rPr lang="ru-RU" sz="1600" dirty="0" err="1"/>
              <a:t>процеси</a:t>
            </a:r>
            <a:r>
              <a:rPr lang="ru-RU" sz="1600" dirty="0"/>
              <a:t>.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7814"/>
            <a:ext cx="4644008" cy="185242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400110"/>
            <a:ext cx="3923928" cy="137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30052" y="0"/>
            <a:ext cx="9078452" cy="40011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bg-BG" sz="2000" b="1" dirty="0" err="1">
                <a:solidFill>
                  <a:srgbClr val="FFFF00"/>
                </a:solidFill>
              </a:rPr>
              <a:t>Екстракционна</a:t>
            </a:r>
            <a:r>
              <a:rPr lang="bg-BG" sz="2000" b="1" dirty="0">
                <a:solidFill>
                  <a:srgbClr val="FFFF00"/>
                </a:solidFill>
              </a:rPr>
              <a:t> техника. Производство на течни биогорива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Shape 287"/>
          <p:cNvSpPr txBox="1">
            <a:spLocks/>
          </p:cNvSpPr>
          <p:nvPr/>
        </p:nvSpPr>
        <p:spPr>
          <a:xfrm flipH="1">
            <a:off x="8676456" y="4659982"/>
            <a:ext cx="467544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10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3336752" y="4352205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err="1"/>
              <a:t>Инж</a:t>
            </a:r>
            <a:r>
              <a:rPr lang="ru-RU" sz="1600" dirty="0"/>
              <a:t>. </a:t>
            </a:r>
            <a:r>
              <a:rPr lang="ru-RU" sz="1600" dirty="0" err="1"/>
              <a:t>Нено</a:t>
            </a:r>
            <a:r>
              <a:rPr lang="ru-RU" sz="1600" dirty="0"/>
              <a:t> Ненов </a:t>
            </a:r>
            <a:r>
              <a:rPr lang="ru-RU" sz="1600" dirty="0" err="1"/>
              <a:t>управител</a:t>
            </a:r>
            <a:r>
              <a:rPr lang="ru-RU" sz="1600" dirty="0"/>
              <a:t> на фирма „ИНОСОЛВ” ЕООД - с. </a:t>
            </a:r>
            <a:r>
              <a:rPr lang="ru-RU" sz="1600" dirty="0" err="1"/>
              <a:t>Царацово</a:t>
            </a:r>
            <a:r>
              <a:rPr lang="ru-RU" sz="1600" dirty="0"/>
              <a:t> </a:t>
            </a:r>
            <a:r>
              <a:rPr lang="ru-RU" sz="1600" dirty="0" err="1"/>
              <a:t>запознава</a:t>
            </a:r>
            <a:r>
              <a:rPr lang="ru-RU" sz="1600" dirty="0"/>
              <a:t> </a:t>
            </a:r>
            <a:r>
              <a:rPr lang="ru-RU" sz="1600" dirty="0" err="1"/>
              <a:t>учениците</a:t>
            </a:r>
            <a:r>
              <a:rPr lang="ru-RU" sz="1600" dirty="0"/>
              <a:t> с </a:t>
            </a:r>
            <a:r>
              <a:rPr lang="ru-RU" sz="1600" dirty="0" err="1"/>
              <a:t>дейността</a:t>
            </a:r>
            <a:r>
              <a:rPr lang="ru-RU" sz="1600" dirty="0"/>
              <a:t> на </a:t>
            </a:r>
            <a:r>
              <a:rPr lang="ru-RU" sz="1600" dirty="0" err="1"/>
              <a:t>фирмата</a:t>
            </a:r>
            <a:endParaRPr lang="ru-RU" sz="1600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52" y="411861"/>
            <a:ext cx="5807248" cy="285190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27148" y="1090259"/>
            <a:ext cx="4590896" cy="3179752"/>
          </a:xfrm>
          <a:prstGeom prst="rect">
            <a:avLst/>
          </a:prstGeom>
        </p:spPr>
      </p:pic>
      <p:sp>
        <p:nvSpPr>
          <p:cNvPr id="10" name="Правоъгълник 9"/>
          <p:cNvSpPr/>
          <p:nvPr/>
        </p:nvSpPr>
        <p:spPr>
          <a:xfrm>
            <a:off x="4178289" y="3238601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err="1"/>
              <a:t>Инж</a:t>
            </a:r>
            <a:r>
              <a:rPr lang="ru-RU" sz="1600" dirty="0"/>
              <a:t>. </a:t>
            </a:r>
            <a:r>
              <a:rPr lang="ru-RU" sz="1600" dirty="0" err="1"/>
              <a:t>Нено</a:t>
            </a:r>
            <a:r>
              <a:rPr lang="ru-RU" sz="1600" dirty="0"/>
              <a:t> Ненов </a:t>
            </a:r>
            <a:r>
              <a:rPr lang="ru-RU" sz="1600" dirty="0" err="1"/>
              <a:t>управител</a:t>
            </a:r>
            <a:r>
              <a:rPr lang="ru-RU" sz="1600" dirty="0"/>
              <a:t> на фирма „ИНОСОЛВ” ЕООД - с. </a:t>
            </a:r>
            <a:r>
              <a:rPr lang="ru-RU" sz="1600" dirty="0" err="1"/>
              <a:t>Царацово</a:t>
            </a:r>
            <a:r>
              <a:rPr lang="ru-RU" sz="1600" dirty="0"/>
              <a:t> </a:t>
            </a:r>
            <a:r>
              <a:rPr lang="ru-RU" sz="1600" dirty="0" err="1"/>
              <a:t>показва</a:t>
            </a:r>
            <a:r>
              <a:rPr lang="ru-RU" sz="1600" dirty="0"/>
              <a:t> на </a:t>
            </a:r>
            <a:r>
              <a:rPr lang="ru-RU" sz="1600" dirty="0" err="1"/>
              <a:t>учениците</a:t>
            </a:r>
            <a:r>
              <a:rPr lang="ru-RU" sz="1600" dirty="0"/>
              <a:t> </a:t>
            </a:r>
            <a:r>
              <a:rPr lang="ru-RU" sz="1600" dirty="0" err="1"/>
              <a:t>реалната</a:t>
            </a:r>
            <a:r>
              <a:rPr lang="ru-RU" sz="1600" dirty="0"/>
              <a:t> работа на </a:t>
            </a:r>
            <a:r>
              <a:rPr lang="ru-RU" sz="1600" dirty="0" err="1"/>
              <a:t>екстракционна</a:t>
            </a:r>
            <a:r>
              <a:rPr lang="ru-RU" sz="1600" dirty="0"/>
              <a:t> </a:t>
            </a:r>
            <a:r>
              <a:rPr lang="ru-RU" sz="1600" dirty="0" err="1"/>
              <a:t>инсталация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99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sz="quarter" idx="12"/>
          </p:nvPr>
        </p:nvSpPr>
        <p:spPr>
          <a:xfrm>
            <a:off x="8604448" y="4659982"/>
            <a:ext cx="539552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 lang="en" b="1" dirty="0">
              <a:latin typeface="Calibri" panose="020F0502020204030204" pitchFamily="34" charset="0"/>
            </a:endParaRPr>
          </a:p>
          <a:p>
            <a:r>
              <a:rPr lang="bg-BG" sz="2000" b="1" dirty="0">
                <a:latin typeface="Calibri" panose="020F0502020204030204" pitchFamily="34" charset="0"/>
              </a:rPr>
              <a:t>11</a:t>
            </a:r>
            <a:endParaRPr lang="en" sz="2000" b="1" dirty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000"/>
                    </a14:imgEffect>
                    <a14:imgEffect>
                      <a14:colorTemperature colorTemp="5300"/>
                    </a14:imgEffect>
                    <a14:imgEffect>
                      <a14:brightnessContrast bright="-1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7574"/>
            <a:ext cx="5420482" cy="3048426"/>
          </a:xfrm>
          <a:prstGeom prst="rect">
            <a:avLst/>
          </a:prstGeom>
        </p:spPr>
      </p:pic>
      <p:sp>
        <p:nvSpPr>
          <p:cNvPr id="2" name="Правоъгълник 1"/>
          <p:cNvSpPr/>
          <p:nvPr/>
        </p:nvSpPr>
        <p:spPr>
          <a:xfrm>
            <a:off x="3635896" y="3651870"/>
            <a:ext cx="57551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00B050"/>
                </a:solidFill>
                <a:latin typeface="+mn-lt"/>
              </a:rPr>
              <a:t>Изготвили</a:t>
            </a:r>
            <a:r>
              <a:rPr lang="ru-RU" sz="1600" b="1" dirty="0">
                <a:solidFill>
                  <a:srgbClr val="00B050"/>
                </a:solidFill>
                <a:latin typeface="+mn-lt"/>
              </a:rPr>
              <a:t>: Клуб,,</a:t>
            </a:r>
            <a:r>
              <a:rPr lang="bg-BG" b="1" dirty="0"/>
              <a:t> </a:t>
            </a:r>
            <a:r>
              <a:rPr lang="bg-BG" sz="1600" b="1" dirty="0">
                <a:solidFill>
                  <a:srgbClr val="00B050"/>
                </a:solidFill>
              </a:rPr>
              <a:t>Иновативни енергийни технологии</a:t>
            </a:r>
            <a:r>
              <a:rPr lang="ru-RU" sz="1600" b="1" dirty="0">
                <a:solidFill>
                  <a:srgbClr val="00B050"/>
                </a:solidFill>
                <a:latin typeface="+mn-lt"/>
              </a:rPr>
              <a:t>” с </a:t>
            </a:r>
            <a:r>
              <a:rPr lang="ru-RU" sz="1600" b="1" dirty="0" err="1">
                <a:solidFill>
                  <a:srgbClr val="00B050"/>
                </a:solidFill>
                <a:latin typeface="+mn-lt"/>
              </a:rPr>
              <a:t>ръководител</a:t>
            </a:r>
            <a:r>
              <a:rPr lang="ru-RU" sz="1600" b="1" dirty="0">
                <a:solidFill>
                  <a:srgbClr val="00B050"/>
                </a:solidFill>
                <a:latin typeface="+mn-lt"/>
              </a:rPr>
              <a:t> Милен Трайков</a:t>
            </a:r>
            <a:endParaRPr lang="bg-BG" sz="16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56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sldNum" sz="quarter" idx="12"/>
          </p:nvPr>
        </p:nvSpPr>
        <p:spPr>
          <a:xfrm>
            <a:off x="8859072" y="4659982"/>
            <a:ext cx="284928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>
                <a:latin typeface="Calibri" panose="020F0502020204030204" pitchFamily="34" charset="0"/>
              </a:rPr>
              <a:t>1</a:t>
            </a:r>
            <a:endParaRPr lang="en" b="1" dirty="0">
              <a:latin typeface="Calibri" panose="020F0502020204030204" pitchFamily="34" charset="0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508625" cy="76676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bg-BG" sz="4400" b="1" dirty="0">
                <a:solidFill>
                  <a:srgbClr val="002060"/>
                </a:solidFill>
              </a:rPr>
              <a:t>Хладилна техника</a:t>
            </a:r>
            <a:endParaRPr lang="en" sz="4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2" name="Shape 286"/>
          <p:cNvSpPr txBox="1">
            <a:spLocks/>
          </p:cNvSpPr>
          <p:nvPr/>
        </p:nvSpPr>
        <p:spPr>
          <a:xfrm>
            <a:off x="155575" y="673436"/>
            <a:ext cx="5472608" cy="20882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>
              <a:buClr>
                <a:srgbClr val="C7D3E6"/>
              </a:buClr>
              <a:buSzPct val="100000"/>
              <a:defRPr/>
            </a:pPr>
            <a:r>
              <a:rPr lang="ru-RU" b="1" dirty="0" err="1"/>
              <a:t>Нулево-енергиен</a:t>
            </a:r>
            <a:r>
              <a:rPr lang="ru-RU" b="1" dirty="0"/>
              <a:t> </a:t>
            </a:r>
            <a:r>
              <a:rPr lang="ru-RU" b="1" dirty="0" err="1"/>
              <a:t>био-хладилник</a:t>
            </a:r>
            <a:r>
              <a:rPr lang="ru-RU" b="1" dirty="0"/>
              <a:t> </a:t>
            </a:r>
            <a:r>
              <a:rPr lang="ru-RU" b="1" dirty="0" err="1"/>
              <a:t>охлажда</a:t>
            </a:r>
            <a:r>
              <a:rPr lang="ru-RU" b="1" dirty="0"/>
              <a:t> </a:t>
            </a:r>
            <a:r>
              <a:rPr lang="ru-RU" b="1" dirty="0" err="1"/>
              <a:t>храна</a:t>
            </a:r>
            <a:r>
              <a:rPr lang="ru-RU" b="1" dirty="0"/>
              <a:t> с „</a:t>
            </a:r>
            <a:r>
              <a:rPr lang="ru-RU" b="1" dirty="0" err="1"/>
              <a:t>гел</a:t>
            </a:r>
            <a:r>
              <a:rPr lang="ru-RU" b="1" dirty="0"/>
              <a:t> на </a:t>
            </a:r>
            <a:r>
              <a:rPr lang="ru-RU" b="1" dirty="0" err="1"/>
              <a:t>бъдещето</a:t>
            </a:r>
            <a:r>
              <a:rPr lang="ru-RU" b="1" dirty="0"/>
              <a:t>“?</a:t>
            </a:r>
          </a:p>
          <a:p>
            <a:pPr lvl="0" algn="just">
              <a:spcAft>
                <a:spcPts val="1000"/>
              </a:spcAft>
              <a:buClr>
                <a:srgbClr val="C7D3E6"/>
              </a:buClr>
              <a:buSzPct val="100000"/>
              <a:defRPr/>
            </a:pPr>
            <a:r>
              <a:rPr lang="ru-RU" sz="1600" dirty="0" err="1"/>
              <a:t>Руският</a:t>
            </a:r>
            <a:r>
              <a:rPr lang="ru-RU" sz="1600" dirty="0"/>
              <a:t> дизайнер Юрий Дмитриев е </a:t>
            </a:r>
            <a:r>
              <a:rPr lang="ru-RU" sz="1600" dirty="0" err="1"/>
              <a:t>проектирал</a:t>
            </a:r>
            <a:r>
              <a:rPr lang="ru-RU" sz="1600" dirty="0"/>
              <a:t> един симпатично </a:t>
            </a:r>
            <a:r>
              <a:rPr lang="ru-RU" sz="1600" dirty="0" err="1"/>
              <a:t>изглеждащ</a:t>
            </a:r>
            <a:r>
              <a:rPr lang="ru-RU" sz="1600" dirty="0"/>
              <a:t>, </a:t>
            </a:r>
            <a:r>
              <a:rPr lang="ru-RU" sz="1600" dirty="0" err="1"/>
              <a:t>гелообразен</a:t>
            </a:r>
            <a:r>
              <a:rPr lang="ru-RU" sz="1600" dirty="0"/>
              <a:t> </a:t>
            </a:r>
            <a:r>
              <a:rPr lang="ru-RU" sz="1600" dirty="0" err="1"/>
              <a:t>хладилник</a:t>
            </a:r>
            <a:r>
              <a:rPr lang="ru-RU" sz="1600" dirty="0"/>
              <a:t> на </a:t>
            </a:r>
            <a:r>
              <a:rPr lang="ru-RU" sz="1600" dirty="0" err="1"/>
              <a:t>бъдещето</a:t>
            </a:r>
            <a:r>
              <a:rPr lang="ru-RU" sz="1600" dirty="0"/>
              <a:t>. </a:t>
            </a:r>
            <a:r>
              <a:rPr lang="ru-RU" sz="1600" dirty="0" err="1"/>
              <a:t>Неговият</a:t>
            </a:r>
            <a:r>
              <a:rPr lang="ru-RU" sz="1600" dirty="0"/>
              <a:t> „</a:t>
            </a:r>
            <a:r>
              <a:rPr lang="ru-RU" sz="1600" dirty="0" err="1"/>
              <a:t>био</a:t>
            </a:r>
            <a:r>
              <a:rPr lang="ru-RU" sz="1600" dirty="0"/>
              <a:t> робот </a:t>
            </a:r>
            <a:r>
              <a:rPr lang="ru-RU" sz="1600" dirty="0" err="1"/>
              <a:t>хладилник</a:t>
            </a:r>
            <a:r>
              <a:rPr lang="ru-RU" sz="1600" dirty="0"/>
              <a:t>“ </a:t>
            </a:r>
            <a:r>
              <a:rPr lang="ru-RU" sz="1600" dirty="0" err="1"/>
              <a:t>използва</a:t>
            </a:r>
            <a:r>
              <a:rPr lang="ru-RU" sz="1600" dirty="0"/>
              <a:t> </a:t>
            </a:r>
            <a:r>
              <a:rPr lang="ru-RU" sz="1600" dirty="0" err="1"/>
              <a:t>специално</a:t>
            </a:r>
            <a:r>
              <a:rPr lang="ru-RU" sz="1600" dirty="0"/>
              <a:t> вещество, подобно на </a:t>
            </a:r>
            <a:r>
              <a:rPr lang="ru-RU" sz="1600" dirty="0" err="1"/>
              <a:t>гел</a:t>
            </a:r>
            <a:r>
              <a:rPr lang="ru-RU" sz="1600" dirty="0"/>
              <a:t>, </a:t>
            </a:r>
            <a:r>
              <a:rPr lang="ru-RU" sz="1600" dirty="0" err="1"/>
              <a:t>което</a:t>
            </a:r>
            <a:r>
              <a:rPr lang="ru-RU" sz="1600" dirty="0"/>
              <a:t> </a:t>
            </a:r>
            <a:r>
              <a:rPr lang="ru-RU" sz="1600" dirty="0" err="1"/>
              <a:t>охлажда</a:t>
            </a:r>
            <a:r>
              <a:rPr lang="ru-RU" sz="1600" dirty="0"/>
              <a:t> </a:t>
            </a:r>
            <a:r>
              <a:rPr lang="ru-RU" sz="1600" dirty="0" err="1"/>
              <a:t>храната</a:t>
            </a:r>
            <a:r>
              <a:rPr lang="ru-RU" sz="1600" dirty="0"/>
              <a:t>, </a:t>
            </a:r>
            <a:r>
              <a:rPr lang="ru-RU" sz="1600" dirty="0" err="1"/>
              <a:t>поставена</a:t>
            </a:r>
            <a:r>
              <a:rPr lang="ru-RU" sz="1600" dirty="0"/>
              <a:t> в него.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Calibri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7" name="Shape 284"/>
          <p:cNvSpPr txBox="1">
            <a:spLocks/>
          </p:cNvSpPr>
          <p:nvPr/>
        </p:nvSpPr>
        <p:spPr>
          <a:xfrm>
            <a:off x="0" y="3429006"/>
            <a:ext cx="3428992" cy="785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Calibri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9" name="Shape 284"/>
          <p:cNvSpPr txBox="1">
            <a:spLocks/>
          </p:cNvSpPr>
          <p:nvPr/>
        </p:nvSpPr>
        <p:spPr>
          <a:xfrm>
            <a:off x="5286380" y="3714758"/>
            <a:ext cx="2176462" cy="428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Calibri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6" name="Правоъгълник 35"/>
          <p:cNvSpPr/>
          <p:nvPr/>
        </p:nvSpPr>
        <p:spPr>
          <a:xfrm>
            <a:off x="4190501" y="2697968"/>
            <a:ext cx="4860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„</a:t>
            </a:r>
            <a:r>
              <a:rPr lang="ru-RU" sz="1600" dirty="0" err="1"/>
              <a:t>Био</a:t>
            </a:r>
            <a:r>
              <a:rPr lang="ru-RU" sz="1600" dirty="0"/>
              <a:t> робот </a:t>
            </a:r>
            <a:r>
              <a:rPr lang="ru-RU" sz="1600" dirty="0" err="1"/>
              <a:t>хладилник</a:t>
            </a:r>
            <a:r>
              <a:rPr lang="ru-RU" sz="1600" dirty="0"/>
              <a:t>“ </a:t>
            </a:r>
            <a:r>
              <a:rPr lang="ru-RU" sz="1600" dirty="0" err="1"/>
              <a:t>може</a:t>
            </a:r>
            <a:r>
              <a:rPr lang="ru-RU" sz="1600" dirty="0"/>
              <a:t> да се </a:t>
            </a:r>
            <a:r>
              <a:rPr lang="ru-RU" sz="1600" dirty="0" err="1"/>
              <a:t>монтира</a:t>
            </a:r>
            <a:r>
              <a:rPr lang="ru-RU" sz="1600" dirty="0"/>
              <a:t> на </a:t>
            </a:r>
            <a:r>
              <a:rPr lang="ru-RU" sz="1600" dirty="0" err="1"/>
              <a:t>стената</a:t>
            </a:r>
            <a:r>
              <a:rPr lang="ru-RU" sz="1600" dirty="0"/>
              <a:t> – Дмитриев </a:t>
            </a:r>
            <a:r>
              <a:rPr lang="ru-RU" sz="1600" dirty="0" err="1"/>
              <a:t>посочва</a:t>
            </a:r>
            <a:r>
              <a:rPr lang="ru-RU" sz="1600" dirty="0"/>
              <a:t>, че </a:t>
            </a:r>
            <a:r>
              <a:rPr lang="ru-RU" sz="1600" dirty="0" err="1"/>
              <a:t>може</a:t>
            </a:r>
            <a:r>
              <a:rPr lang="ru-RU" sz="1600" dirty="0"/>
              <a:t> да се </a:t>
            </a:r>
            <a:r>
              <a:rPr lang="ru-RU" sz="1600" dirty="0" err="1"/>
              <a:t>монтира</a:t>
            </a:r>
            <a:r>
              <a:rPr lang="ru-RU" sz="1600" dirty="0"/>
              <a:t> </a:t>
            </a:r>
            <a:r>
              <a:rPr lang="ru-RU" sz="1600" dirty="0" err="1"/>
              <a:t>хоризонтално</a:t>
            </a:r>
            <a:r>
              <a:rPr lang="ru-RU" sz="1600" dirty="0"/>
              <a:t>, </a:t>
            </a:r>
            <a:r>
              <a:rPr lang="ru-RU" sz="1600" dirty="0" err="1"/>
              <a:t>вертикално</a:t>
            </a:r>
            <a:r>
              <a:rPr lang="ru-RU" sz="1600" dirty="0"/>
              <a:t> или </a:t>
            </a:r>
            <a:r>
              <a:rPr lang="ru-RU" sz="1600" dirty="0" err="1"/>
              <a:t>дори</a:t>
            </a:r>
            <a:r>
              <a:rPr lang="ru-RU" sz="1600" dirty="0"/>
              <a:t> на </a:t>
            </a:r>
            <a:r>
              <a:rPr lang="ru-RU" sz="1600" dirty="0" err="1"/>
              <a:t>тавана</a:t>
            </a:r>
            <a:r>
              <a:rPr lang="ru-RU" sz="1600" dirty="0"/>
              <a:t>. </a:t>
            </a:r>
            <a:r>
              <a:rPr lang="ru-RU" sz="1600" dirty="0" err="1"/>
              <a:t>Хладилникът</a:t>
            </a:r>
            <a:r>
              <a:rPr lang="ru-RU" sz="1600" dirty="0"/>
              <a:t> </a:t>
            </a:r>
            <a:r>
              <a:rPr lang="ru-RU" sz="1600" dirty="0" err="1"/>
              <a:t>няма</a:t>
            </a:r>
            <a:r>
              <a:rPr lang="ru-RU" sz="1600" dirty="0"/>
              <a:t> мотор или друга традиционна технология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повечето</a:t>
            </a:r>
            <a:r>
              <a:rPr lang="ru-RU" sz="1600" dirty="0"/>
              <a:t> </a:t>
            </a:r>
            <a:r>
              <a:rPr lang="ru-RU" sz="1600" dirty="0" err="1"/>
              <a:t>хладилници</a:t>
            </a:r>
            <a:r>
              <a:rPr lang="ru-RU" sz="1600" dirty="0"/>
              <a:t>. </a:t>
            </a:r>
            <a:r>
              <a:rPr lang="ru-RU" sz="1600" dirty="0" err="1"/>
              <a:t>Гелът</a:t>
            </a:r>
            <a:r>
              <a:rPr lang="ru-RU" sz="1600" dirty="0"/>
              <a:t> е </a:t>
            </a:r>
            <a:r>
              <a:rPr lang="ru-RU" sz="1600" dirty="0" err="1"/>
              <a:t>този</a:t>
            </a:r>
            <a:r>
              <a:rPr lang="ru-RU" sz="1600" dirty="0"/>
              <a:t>, </a:t>
            </a:r>
            <a:r>
              <a:rPr lang="ru-RU" sz="1600" dirty="0" err="1"/>
              <a:t>който</a:t>
            </a:r>
            <a:r>
              <a:rPr lang="ru-RU" sz="1600" dirty="0"/>
              <a:t> </a:t>
            </a:r>
            <a:r>
              <a:rPr lang="ru-RU" sz="1600" dirty="0" err="1"/>
              <a:t>върши</a:t>
            </a:r>
            <a:r>
              <a:rPr lang="ru-RU" sz="1600" dirty="0"/>
              <a:t> </a:t>
            </a:r>
            <a:r>
              <a:rPr lang="ru-RU" sz="1600" dirty="0" err="1"/>
              <a:t>цялата</a:t>
            </a:r>
            <a:r>
              <a:rPr lang="ru-RU" sz="1600" dirty="0"/>
              <a:t> работа. За да </a:t>
            </a:r>
            <a:r>
              <a:rPr lang="ru-RU" sz="1600" dirty="0" err="1"/>
              <a:t>използва</a:t>
            </a:r>
            <a:r>
              <a:rPr lang="ru-RU" sz="1600" dirty="0"/>
              <a:t> </a:t>
            </a:r>
            <a:r>
              <a:rPr lang="ru-RU" sz="1600" dirty="0" err="1"/>
              <a:t>хладилника</a:t>
            </a:r>
            <a:r>
              <a:rPr lang="ru-RU" sz="1600" dirty="0"/>
              <a:t>, </a:t>
            </a:r>
            <a:r>
              <a:rPr lang="ru-RU" sz="1600" dirty="0" err="1"/>
              <a:t>човек</a:t>
            </a:r>
            <a:r>
              <a:rPr lang="ru-RU" sz="1600" dirty="0"/>
              <a:t> </a:t>
            </a:r>
            <a:r>
              <a:rPr lang="ru-RU" sz="1600" dirty="0" err="1"/>
              <a:t>трябва</a:t>
            </a:r>
            <a:r>
              <a:rPr lang="ru-RU" sz="1600" dirty="0"/>
              <a:t> просто да </a:t>
            </a:r>
            <a:r>
              <a:rPr lang="ru-RU" sz="1600" dirty="0" err="1"/>
              <a:t>тикне</a:t>
            </a:r>
            <a:r>
              <a:rPr lang="ru-RU" sz="1600" dirty="0"/>
              <a:t> </a:t>
            </a:r>
            <a:r>
              <a:rPr lang="ru-RU" sz="1600" dirty="0" err="1"/>
              <a:t>храната</a:t>
            </a:r>
            <a:r>
              <a:rPr lang="ru-RU" sz="1600" dirty="0"/>
              <a:t> в </a:t>
            </a:r>
            <a:r>
              <a:rPr lang="ru-RU" sz="1600" dirty="0" err="1"/>
              <a:t>този</a:t>
            </a:r>
            <a:r>
              <a:rPr lang="ru-RU" sz="1600" dirty="0"/>
              <a:t> </a:t>
            </a:r>
            <a:r>
              <a:rPr lang="ru-RU" sz="1600" dirty="0" err="1"/>
              <a:t>биополимерен</a:t>
            </a:r>
            <a:r>
              <a:rPr lang="ru-RU" sz="1600" dirty="0"/>
              <a:t> </a:t>
            </a:r>
            <a:r>
              <a:rPr lang="ru-RU" sz="1600" dirty="0" err="1"/>
              <a:t>гел</a:t>
            </a:r>
            <a:r>
              <a:rPr lang="ru-RU" sz="1600" dirty="0"/>
              <a:t> – той </a:t>
            </a:r>
            <a:r>
              <a:rPr lang="ru-RU" sz="1600" dirty="0" err="1"/>
              <a:t>няма</a:t>
            </a:r>
            <a:r>
              <a:rPr lang="ru-RU" sz="1600" dirty="0"/>
              <a:t> </a:t>
            </a:r>
            <a:r>
              <a:rPr lang="ru-RU" sz="1600" dirty="0" err="1"/>
              <a:t>мирис</a:t>
            </a:r>
            <a:r>
              <a:rPr lang="ru-RU" sz="1600" dirty="0"/>
              <a:t> и не е </a:t>
            </a:r>
            <a:r>
              <a:rPr lang="ru-RU" sz="1600" dirty="0" err="1"/>
              <a:t>лепкав</a:t>
            </a:r>
            <a:r>
              <a:rPr lang="ru-RU" sz="1600" dirty="0"/>
              <a:t>.</a:t>
            </a:r>
          </a:p>
        </p:txBody>
      </p:sp>
      <p:sp>
        <p:nvSpPr>
          <p:cNvPr id="40962" name="AutoShape 2" descr=" rel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" name="AutoShape 2" descr="Zero-energy Bio Refrigerator cools your food with future g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73" y="52566"/>
            <a:ext cx="3072087" cy="2688077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0" y="2560054"/>
            <a:ext cx="3925788" cy="2523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sldNum" sz="quarter" idx="12"/>
          </p:nvPr>
        </p:nvSpPr>
        <p:spPr>
          <a:xfrm>
            <a:off x="8859072" y="4659982"/>
            <a:ext cx="284928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2000" b="1" dirty="0">
                <a:latin typeface="Calibri" panose="020F0502020204030204" pitchFamily="34" charset="0"/>
              </a:rPr>
              <a:t>2</a:t>
            </a:r>
            <a:endParaRPr lang="en" b="1" dirty="0">
              <a:latin typeface="Calibri" panose="020F0502020204030204" pitchFamily="34" charset="0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795963" cy="55562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bg-BG" sz="3600" b="1" dirty="0">
                <a:solidFill>
                  <a:srgbClr val="FFFF00"/>
                </a:solidFill>
              </a:rPr>
              <a:t>Домашни хладилници</a:t>
            </a:r>
            <a:endParaRPr lang="bg-BG" sz="3600" dirty="0">
              <a:solidFill>
                <a:srgbClr val="FFFF00"/>
              </a:solidFill>
            </a:endParaRPr>
          </a:p>
        </p:txBody>
      </p:sp>
      <p:sp>
        <p:nvSpPr>
          <p:cNvPr id="22" name="Shape 286"/>
          <p:cNvSpPr txBox="1">
            <a:spLocks/>
          </p:cNvSpPr>
          <p:nvPr/>
        </p:nvSpPr>
        <p:spPr>
          <a:xfrm>
            <a:off x="0" y="555526"/>
            <a:ext cx="6374611" cy="1152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fontAlgn="base"/>
            <a:r>
              <a:rPr lang="ru-RU" sz="2000" b="1" dirty="0" err="1"/>
              <a:t>Задават</a:t>
            </a:r>
            <a:r>
              <a:rPr lang="ru-RU" sz="2000" b="1" dirty="0"/>
              <a:t> се </a:t>
            </a:r>
            <a:r>
              <a:rPr lang="ru-RU" sz="2000" b="1" dirty="0" err="1"/>
              <a:t>хладилници</a:t>
            </a:r>
            <a:r>
              <a:rPr lang="ru-RU" sz="2000" b="1" dirty="0"/>
              <a:t> с </a:t>
            </a:r>
            <a:r>
              <a:rPr lang="ru-RU" sz="2000" b="1" dirty="0" err="1"/>
              <a:t>твърдотелно</a:t>
            </a:r>
            <a:r>
              <a:rPr lang="ru-RU" sz="2000" b="1" dirty="0"/>
              <a:t> </a:t>
            </a:r>
            <a:r>
              <a:rPr lang="ru-RU" sz="2000" b="1" dirty="0" err="1"/>
              <a:t>охлаждане</a:t>
            </a:r>
            <a:endParaRPr lang="ru-RU" sz="2000" b="1" dirty="0"/>
          </a:p>
          <a:p>
            <a:r>
              <a:rPr lang="ru-RU" dirty="0"/>
              <a:t>То е </a:t>
            </a:r>
            <a:r>
              <a:rPr lang="ru-RU" dirty="0" err="1"/>
              <a:t>познато</a:t>
            </a:r>
            <a:r>
              <a:rPr lang="ru-RU" dirty="0"/>
              <a:t> от </a:t>
            </a:r>
            <a:r>
              <a:rPr lang="ru-RU" dirty="0" err="1"/>
              <a:t>поне</a:t>
            </a:r>
            <a:r>
              <a:rPr lang="ru-RU" dirty="0"/>
              <a:t> сто </a:t>
            </a:r>
            <a:r>
              <a:rPr lang="ru-RU" dirty="0" err="1"/>
              <a:t>години</a:t>
            </a:r>
            <a:r>
              <a:rPr lang="ru-RU" dirty="0"/>
              <a:t> и се </a:t>
            </a:r>
            <a:r>
              <a:rPr lang="ru-RU" dirty="0" err="1"/>
              <a:t>прилага</a:t>
            </a:r>
            <a:r>
              <a:rPr lang="ru-RU" dirty="0"/>
              <a:t> в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малките</a:t>
            </a:r>
            <a:r>
              <a:rPr lang="ru-RU" dirty="0"/>
              <a:t> устройства </a:t>
            </a:r>
            <a:r>
              <a:rPr lang="ru-RU" dirty="0" err="1"/>
              <a:t>Пелтие</a:t>
            </a:r>
            <a:r>
              <a:rPr lang="ru-RU" dirty="0"/>
              <a:t>, а </a:t>
            </a:r>
            <a:r>
              <a:rPr lang="ru-RU" dirty="0" err="1"/>
              <a:t>също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и </a:t>
            </a:r>
            <a:r>
              <a:rPr lang="ru-RU" dirty="0" err="1"/>
              <a:t>охлаждането</a:t>
            </a:r>
            <a:r>
              <a:rPr lang="ru-RU" dirty="0"/>
              <a:t> на </a:t>
            </a:r>
            <a:r>
              <a:rPr lang="ru-RU" dirty="0" err="1"/>
              <a:t>някои</a:t>
            </a:r>
            <a:r>
              <a:rPr lang="ru-RU" dirty="0"/>
              <a:t> малки </a:t>
            </a:r>
            <a:r>
              <a:rPr lang="ru-RU" dirty="0" err="1"/>
              <a:t>хладилни</a:t>
            </a:r>
            <a:r>
              <a:rPr lang="ru-RU" dirty="0"/>
              <a:t> </a:t>
            </a:r>
            <a:r>
              <a:rPr lang="ru-RU" dirty="0" err="1"/>
              <a:t>витрини</a:t>
            </a:r>
            <a:r>
              <a:rPr lang="ru-RU" dirty="0"/>
              <a:t> и </a:t>
            </a:r>
            <a:r>
              <a:rPr lang="ru-RU" dirty="0" err="1"/>
              <a:t>мощни</a:t>
            </a:r>
            <a:r>
              <a:rPr lang="ru-RU" dirty="0"/>
              <a:t> </a:t>
            </a:r>
            <a:r>
              <a:rPr lang="ru-RU" dirty="0" err="1"/>
              <a:t>компютърни</a:t>
            </a:r>
            <a:r>
              <a:rPr lang="ru-RU" dirty="0"/>
              <a:t> </a:t>
            </a:r>
            <a:r>
              <a:rPr lang="ru-RU" dirty="0" err="1"/>
              <a:t>чипове</a:t>
            </a:r>
            <a:r>
              <a:rPr lang="ru-RU" dirty="0"/>
              <a:t>. </a:t>
            </a:r>
            <a:endParaRPr lang="ru-RU" sz="1600" b="1" dirty="0"/>
          </a:p>
        </p:txBody>
      </p:sp>
      <p:sp>
        <p:nvSpPr>
          <p:cNvPr id="27" name="Shape 284"/>
          <p:cNvSpPr txBox="1">
            <a:spLocks/>
          </p:cNvSpPr>
          <p:nvPr/>
        </p:nvSpPr>
        <p:spPr>
          <a:xfrm>
            <a:off x="0" y="3429006"/>
            <a:ext cx="3428992" cy="785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Calibri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9" name="Shape 284"/>
          <p:cNvSpPr txBox="1">
            <a:spLocks/>
          </p:cNvSpPr>
          <p:nvPr/>
        </p:nvSpPr>
        <p:spPr>
          <a:xfrm>
            <a:off x="5286380" y="3714758"/>
            <a:ext cx="2176462" cy="4286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Calibri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6" name="Правоъгълник 35"/>
          <p:cNvSpPr/>
          <p:nvPr/>
        </p:nvSpPr>
        <p:spPr>
          <a:xfrm>
            <a:off x="3235376" y="1707654"/>
            <a:ext cx="5796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Целта</a:t>
            </a:r>
            <a:r>
              <a:rPr lang="ru-RU" dirty="0"/>
              <a:t> е да се </a:t>
            </a:r>
            <a:r>
              <a:rPr lang="ru-RU" dirty="0" err="1"/>
              <a:t>произвеждат</a:t>
            </a:r>
            <a:endParaRPr lang="ru-RU" dirty="0"/>
          </a:p>
          <a:p>
            <a:r>
              <a:rPr lang="ru-RU" dirty="0" err="1"/>
              <a:t>термоелектрически</a:t>
            </a:r>
            <a:r>
              <a:rPr lang="ru-RU" dirty="0"/>
              <a:t> </a:t>
            </a:r>
            <a:r>
              <a:rPr lang="ru-RU" dirty="0" err="1"/>
              <a:t>термопомпи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могат</a:t>
            </a:r>
            <a:r>
              <a:rPr lang="ru-RU" dirty="0"/>
              <a:t> да </a:t>
            </a:r>
            <a:r>
              <a:rPr lang="ru-RU" dirty="0" err="1"/>
              <a:t>захранват</a:t>
            </a:r>
            <a:r>
              <a:rPr lang="ru-RU" dirty="0"/>
              <a:t> </a:t>
            </a:r>
            <a:r>
              <a:rPr lang="ru-RU" dirty="0" err="1"/>
              <a:t>хладилници</a:t>
            </a:r>
            <a:r>
              <a:rPr lang="ru-RU" dirty="0"/>
              <a:t> и </a:t>
            </a:r>
            <a:r>
              <a:rPr lang="ru-RU" dirty="0" err="1"/>
              <a:t>други</a:t>
            </a:r>
            <a:r>
              <a:rPr lang="ru-RU" dirty="0"/>
              <a:t> устройства – без </a:t>
            </a:r>
            <a:r>
              <a:rPr lang="ru-RU" dirty="0" err="1"/>
              <a:t>движещи</a:t>
            </a:r>
            <a:r>
              <a:rPr lang="ru-RU" dirty="0"/>
              <a:t> се части, без </a:t>
            </a:r>
            <a:r>
              <a:rPr lang="ru-RU" dirty="0" err="1"/>
              <a:t>токсични</a:t>
            </a:r>
            <a:r>
              <a:rPr lang="ru-RU" dirty="0"/>
              <a:t> </a:t>
            </a:r>
            <a:r>
              <a:rPr lang="ru-RU" dirty="0" err="1"/>
              <a:t>хладилни</a:t>
            </a:r>
            <a:r>
              <a:rPr lang="ru-RU" dirty="0"/>
              <a:t> </a:t>
            </a:r>
            <a:r>
              <a:rPr lang="ru-RU" dirty="0" err="1"/>
              <a:t>агенти</a:t>
            </a:r>
            <a:r>
              <a:rPr lang="ru-RU" dirty="0"/>
              <a:t>, че даже и без шум.</a:t>
            </a:r>
          </a:p>
          <a:p>
            <a:r>
              <a:rPr lang="ru-RU" dirty="0"/>
              <a:t>От </a:t>
            </a:r>
            <a:r>
              <a:rPr lang="ru-RU" dirty="0" err="1"/>
              <a:t>GigaOM</a:t>
            </a:r>
            <a:r>
              <a:rPr lang="ru-RU" dirty="0"/>
              <a:t> </a:t>
            </a:r>
            <a:r>
              <a:rPr lang="ru-RU" dirty="0" err="1"/>
              <a:t>казват</a:t>
            </a:r>
            <a:r>
              <a:rPr lang="ru-RU" dirty="0"/>
              <a:t>, че </a:t>
            </a:r>
            <a:r>
              <a:rPr lang="ru-RU" dirty="0" err="1"/>
              <a:t>фирмата</a:t>
            </a:r>
            <a:r>
              <a:rPr lang="ru-RU" dirty="0"/>
              <a:t> е близко до </a:t>
            </a:r>
            <a:r>
              <a:rPr lang="ru-RU" dirty="0" err="1"/>
              <a:t>производството</a:t>
            </a:r>
            <a:r>
              <a:rPr lang="ru-RU" dirty="0"/>
              <a:t> на охладители за вино и </a:t>
            </a:r>
            <a:r>
              <a:rPr lang="ru-RU" dirty="0" err="1"/>
              <a:t>прозоречни</a:t>
            </a:r>
            <a:r>
              <a:rPr lang="ru-RU" dirty="0"/>
              <a:t> </a:t>
            </a:r>
            <a:r>
              <a:rPr lang="ru-RU" dirty="0" err="1"/>
              <a:t>климатици</a:t>
            </a:r>
            <a:r>
              <a:rPr lang="ru-RU" dirty="0"/>
              <a:t>. </a:t>
            </a:r>
            <a:r>
              <a:rPr lang="ru-RU" dirty="0" err="1"/>
              <a:t>Въпросните</a:t>
            </a:r>
            <a:r>
              <a:rPr lang="ru-RU" dirty="0"/>
              <a:t> устройства „драматично </a:t>
            </a:r>
            <a:r>
              <a:rPr lang="ru-RU" dirty="0" err="1"/>
              <a:t>подобряват</a:t>
            </a:r>
            <a:r>
              <a:rPr lang="ru-RU" dirty="0"/>
              <a:t> </a:t>
            </a:r>
            <a:r>
              <a:rPr lang="ru-RU" dirty="0" err="1"/>
              <a:t>термоелектрическата</a:t>
            </a:r>
            <a:r>
              <a:rPr lang="ru-RU" dirty="0"/>
              <a:t> </a:t>
            </a:r>
            <a:r>
              <a:rPr lang="ru-RU" dirty="0" err="1"/>
              <a:t>ефективност</a:t>
            </a:r>
            <a:r>
              <a:rPr lang="ru-RU" dirty="0"/>
              <a:t> от </a:t>
            </a:r>
            <a:r>
              <a:rPr lang="ru-RU" dirty="0" err="1"/>
              <a:t>по-малко</a:t>
            </a:r>
            <a:r>
              <a:rPr lang="ru-RU" dirty="0"/>
              <a:t> от 10 на сто </a:t>
            </a:r>
            <a:r>
              <a:rPr lang="ru-RU" dirty="0" err="1"/>
              <a:t>днес</a:t>
            </a:r>
            <a:r>
              <a:rPr lang="ru-RU" dirty="0"/>
              <a:t> до </a:t>
            </a:r>
            <a:r>
              <a:rPr lang="ru-RU" dirty="0" err="1"/>
              <a:t>повече</a:t>
            </a:r>
            <a:r>
              <a:rPr lang="ru-RU" dirty="0"/>
              <a:t> от 30 %, </a:t>
            </a:r>
            <a:r>
              <a:rPr lang="ru-RU" dirty="0" err="1"/>
              <a:t>което</a:t>
            </a:r>
            <a:r>
              <a:rPr lang="ru-RU" dirty="0"/>
              <a:t> води до </a:t>
            </a:r>
            <a:r>
              <a:rPr lang="ru-RU" dirty="0" err="1"/>
              <a:t>икономия</a:t>
            </a:r>
            <a:r>
              <a:rPr lang="ru-RU" dirty="0"/>
              <a:t> .. от 75 процента за производство на </a:t>
            </a:r>
            <a:r>
              <a:rPr lang="ru-RU" dirty="0" err="1"/>
              <a:t>енергия</a:t>
            </a:r>
            <a:r>
              <a:rPr lang="ru-RU" dirty="0"/>
              <a:t> и 60 % за </a:t>
            </a:r>
            <a:r>
              <a:rPr lang="ru-RU" dirty="0" err="1"/>
              <a:t>охлаждането</a:t>
            </a:r>
            <a:r>
              <a:rPr lang="ru-RU" dirty="0"/>
              <a:t>“</a:t>
            </a:r>
          </a:p>
        </p:txBody>
      </p:sp>
      <p:sp>
        <p:nvSpPr>
          <p:cNvPr id="40962" name="AutoShape 2" descr=" rel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0964" name="AutoShape 4" descr=" rel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11" y="7937"/>
            <a:ext cx="2599085" cy="2062766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1671"/>
            <a:ext cx="3291830" cy="329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sldNum" sz="quarter" idx="12"/>
          </p:nvPr>
        </p:nvSpPr>
        <p:spPr>
          <a:xfrm>
            <a:off x="8859072" y="4659982"/>
            <a:ext cx="284928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bg-BG" sz="2000" b="1" dirty="0">
                <a:latin typeface="Calibri" panose="020F0502020204030204" pitchFamily="34" charset="0"/>
              </a:rPr>
              <a:t>3</a:t>
            </a:r>
            <a:endParaRPr lang="en" b="1" dirty="0">
              <a:latin typeface="Calibri" panose="020F0502020204030204" pitchFamily="34" charset="0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5364163" cy="55562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bg-BG" sz="2400" b="1" dirty="0">
                <a:solidFill>
                  <a:srgbClr val="FF0000"/>
                </a:solidFill>
              </a:rPr>
              <a:t>Климатизатор разделен тип „СПЛИТ“</a:t>
            </a:r>
            <a:endParaRPr lang="ru-RU" sz="2400" b="0" dirty="0">
              <a:solidFill>
                <a:srgbClr val="FF0000"/>
              </a:solidFill>
            </a:endParaRPr>
          </a:p>
        </p:txBody>
      </p:sp>
      <p:sp>
        <p:nvSpPr>
          <p:cNvPr id="22" name="Shape 286"/>
          <p:cNvSpPr txBox="1">
            <a:spLocks/>
          </p:cNvSpPr>
          <p:nvPr/>
        </p:nvSpPr>
        <p:spPr>
          <a:xfrm>
            <a:off x="0" y="555526"/>
            <a:ext cx="5220072" cy="23042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u-RU" b="1" dirty="0"/>
              <a:t>„</a:t>
            </a:r>
            <a:r>
              <a:rPr lang="ru-RU" b="1" dirty="0" err="1"/>
              <a:t>Водна</a:t>
            </a:r>
            <a:r>
              <a:rPr lang="ru-RU" b="1" dirty="0"/>
              <a:t> </a:t>
            </a:r>
            <a:r>
              <a:rPr lang="ru-RU" b="1" dirty="0" err="1"/>
              <a:t>кутия</a:t>
            </a:r>
            <a:r>
              <a:rPr lang="ru-RU" b="1" dirty="0"/>
              <a:t>“ </a:t>
            </a:r>
            <a:r>
              <a:rPr lang="ru-RU" b="1" dirty="0" err="1"/>
              <a:t>охлажда</a:t>
            </a:r>
            <a:r>
              <a:rPr lang="ru-RU" b="1" dirty="0"/>
              <a:t> </a:t>
            </a:r>
            <a:r>
              <a:rPr lang="ru-RU" b="1" dirty="0" err="1"/>
              <a:t>климатиците</a:t>
            </a:r>
            <a:r>
              <a:rPr lang="ru-RU" b="1" dirty="0"/>
              <a:t> </a:t>
            </a:r>
            <a:r>
              <a:rPr lang="ru-RU" b="1" dirty="0" err="1"/>
              <a:t>през</a:t>
            </a:r>
            <a:r>
              <a:rPr lang="ru-RU" b="1" dirty="0"/>
              <a:t> </a:t>
            </a:r>
            <a:r>
              <a:rPr lang="ru-RU" b="1" dirty="0" err="1"/>
              <a:t>лятото</a:t>
            </a:r>
            <a:r>
              <a:rPr lang="ru-RU" b="1" dirty="0"/>
              <a:t>, за да </a:t>
            </a:r>
            <a:r>
              <a:rPr lang="ru-RU" b="1" dirty="0" err="1"/>
              <a:t>подобри</a:t>
            </a:r>
            <a:r>
              <a:rPr lang="ru-RU" b="1" dirty="0"/>
              <a:t> </a:t>
            </a:r>
            <a:r>
              <a:rPr lang="ru-RU" b="1" dirty="0" err="1"/>
              <a:t>ефективността</a:t>
            </a:r>
            <a:r>
              <a:rPr lang="ru-RU" b="1" dirty="0"/>
              <a:t> им</a:t>
            </a:r>
          </a:p>
          <a:p>
            <a:pPr algn="just" fontAlgn="base"/>
            <a:r>
              <a:rPr lang="ru-RU" sz="1500" dirty="0"/>
              <a:t>Устройство, </a:t>
            </a:r>
            <a:r>
              <a:rPr lang="ru-RU" sz="1500" dirty="0" err="1"/>
              <a:t>което</a:t>
            </a:r>
            <a:r>
              <a:rPr lang="ru-RU" sz="1500" dirty="0"/>
              <a:t> </a:t>
            </a:r>
            <a:r>
              <a:rPr lang="ru-RU" sz="1500" dirty="0" err="1"/>
              <a:t>охлажда</a:t>
            </a:r>
            <a:r>
              <a:rPr lang="ru-RU" sz="1500" dirty="0"/>
              <a:t> </a:t>
            </a:r>
            <a:r>
              <a:rPr lang="ru-RU" sz="1500" dirty="0" err="1"/>
              <a:t>външните</a:t>
            </a:r>
            <a:r>
              <a:rPr lang="ru-RU" sz="1500" dirty="0"/>
              <a:t> тела на </a:t>
            </a:r>
            <a:r>
              <a:rPr lang="ru-RU" sz="1500" dirty="0" err="1"/>
              <a:t>климатиците</a:t>
            </a:r>
            <a:r>
              <a:rPr lang="ru-RU" sz="1500" dirty="0"/>
              <a:t> </a:t>
            </a:r>
            <a:r>
              <a:rPr lang="ru-RU" sz="1500" dirty="0" err="1"/>
              <a:t>през</a:t>
            </a:r>
            <a:r>
              <a:rPr lang="ru-RU" sz="1500" dirty="0"/>
              <a:t> </a:t>
            </a:r>
            <a:r>
              <a:rPr lang="ru-RU" sz="1500" dirty="0" err="1"/>
              <a:t>лятото</a:t>
            </a:r>
            <a:r>
              <a:rPr lang="ru-RU" sz="1500" dirty="0"/>
              <a:t> и им </a:t>
            </a:r>
            <a:r>
              <a:rPr lang="ru-RU" sz="1500" dirty="0" err="1"/>
              <a:t>помага</a:t>
            </a:r>
            <a:r>
              <a:rPr lang="ru-RU" sz="1500" dirty="0"/>
              <a:t> да </a:t>
            </a:r>
            <a:r>
              <a:rPr lang="ru-RU" sz="1500" dirty="0" err="1"/>
              <a:t>работят</a:t>
            </a:r>
            <a:r>
              <a:rPr lang="ru-RU" sz="1500" dirty="0"/>
              <a:t> </a:t>
            </a:r>
            <a:r>
              <a:rPr lang="ru-RU" sz="1500" dirty="0" err="1"/>
              <a:t>по-ефективно</a:t>
            </a:r>
            <a:r>
              <a:rPr lang="ru-RU" sz="1500" dirty="0"/>
              <a:t> в </a:t>
            </a:r>
            <a:r>
              <a:rPr lang="ru-RU" sz="1500" dirty="0" err="1"/>
              <a:t>жегите</a:t>
            </a:r>
            <a:r>
              <a:rPr lang="ru-RU" sz="1500" dirty="0"/>
              <a:t>, </a:t>
            </a:r>
            <a:r>
              <a:rPr lang="ru-RU" sz="1500" dirty="0" err="1"/>
              <a:t>може</a:t>
            </a:r>
            <a:r>
              <a:rPr lang="ru-RU" sz="1500" dirty="0"/>
              <a:t> да </a:t>
            </a:r>
            <a:r>
              <a:rPr lang="ru-RU" sz="1500" dirty="0" err="1"/>
              <a:t>намали</a:t>
            </a:r>
            <a:r>
              <a:rPr lang="ru-RU" sz="1500" dirty="0"/>
              <a:t> </a:t>
            </a:r>
            <a:r>
              <a:rPr lang="ru-RU" sz="1500" dirty="0" err="1"/>
              <a:t>потреблението</a:t>
            </a:r>
            <a:r>
              <a:rPr lang="ru-RU" sz="1500" dirty="0"/>
              <a:t> на </a:t>
            </a:r>
            <a:r>
              <a:rPr lang="ru-RU" sz="1500" dirty="0" err="1"/>
              <a:t>електроенергия</a:t>
            </a:r>
            <a:r>
              <a:rPr lang="ru-RU" sz="1500" dirty="0"/>
              <a:t> с около </a:t>
            </a:r>
            <a:r>
              <a:rPr lang="ru-RU" sz="1500" dirty="0" err="1"/>
              <a:t>една</a:t>
            </a:r>
            <a:r>
              <a:rPr lang="ru-RU" sz="1500" dirty="0"/>
              <a:t> </a:t>
            </a:r>
            <a:r>
              <a:rPr lang="ru-RU" sz="1500" dirty="0" err="1"/>
              <a:t>трета</a:t>
            </a:r>
            <a:r>
              <a:rPr lang="ru-RU" sz="1500" dirty="0"/>
              <a:t>.</a:t>
            </a:r>
          </a:p>
          <a:p>
            <a:pPr algn="just" fontAlgn="base"/>
            <a:r>
              <a:rPr lang="ru-RU" sz="1500" dirty="0" err="1"/>
              <a:t>Mistbox</a:t>
            </a:r>
            <a:r>
              <a:rPr lang="ru-RU" sz="1500" dirty="0"/>
              <a:t>, </a:t>
            </a:r>
            <a:r>
              <a:rPr lang="ru-RU" sz="1500" dirty="0" err="1"/>
              <a:t>което</a:t>
            </a:r>
            <a:r>
              <a:rPr lang="ru-RU" sz="1500" dirty="0"/>
              <a:t> </a:t>
            </a:r>
            <a:r>
              <a:rPr lang="ru-RU" sz="1500" dirty="0" err="1"/>
              <a:t>буквално</a:t>
            </a:r>
            <a:r>
              <a:rPr lang="ru-RU" sz="1500" dirty="0"/>
              <a:t> </a:t>
            </a:r>
            <a:r>
              <a:rPr lang="ru-RU" sz="1500" dirty="0" err="1"/>
              <a:t>означава</a:t>
            </a:r>
            <a:r>
              <a:rPr lang="ru-RU" sz="1500" dirty="0"/>
              <a:t> „</a:t>
            </a:r>
            <a:r>
              <a:rPr lang="ru-RU" sz="1500" dirty="0" err="1"/>
              <a:t>кутия</a:t>
            </a:r>
            <a:r>
              <a:rPr lang="ru-RU" sz="1500" dirty="0"/>
              <a:t> от </a:t>
            </a:r>
            <a:r>
              <a:rPr lang="ru-RU" sz="1500" dirty="0" err="1"/>
              <a:t>водна</a:t>
            </a:r>
            <a:r>
              <a:rPr lang="ru-RU" sz="1500" dirty="0"/>
              <a:t> </a:t>
            </a:r>
            <a:r>
              <a:rPr lang="ru-RU" sz="1500" dirty="0" err="1"/>
              <a:t>мъгла</a:t>
            </a:r>
            <a:r>
              <a:rPr lang="ru-RU" sz="1500" dirty="0"/>
              <a:t>“, е устройство, </a:t>
            </a:r>
            <a:r>
              <a:rPr lang="ru-RU" sz="1500" dirty="0" err="1"/>
              <a:t>което</a:t>
            </a:r>
            <a:r>
              <a:rPr lang="ru-RU" sz="1500" dirty="0"/>
              <a:t> </a:t>
            </a:r>
            <a:r>
              <a:rPr lang="ru-RU" sz="1500" dirty="0" err="1"/>
              <a:t>може</a:t>
            </a:r>
            <a:r>
              <a:rPr lang="ru-RU" sz="1500" dirty="0"/>
              <a:t> да </a:t>
            </a:r>
            <a:r>
              <a:rPr lang="ru-RU" sz="1500" dirty="0" err="1"/>
              <a:t>бъде</a:t>
            </a:r>
            <a:r>
              <a:rPr lang="ru-RU" sz="1500" dirty="0"/>
              <a:t> </a:t>
            </a:r>
            <a:r>
              <a:rPr lang="ru-RU" sz="1500" dirty="0" err="1"/>
              <a:t>монтирано</a:t>
            </a:r>
            <a:r>
              <a:rPr lang="ru-RU" sz="1500" dirty="0"/>
              <a:t> </a:t>
            </a:r>
            <a:r>
              <a:rPr lang="ru-RU" sz="1500" dirty="0" err="1"/>
              <a:t>върху</a:t>
            </a:r>
            <a:r>
              <a:rPr lang="ru-RU" sz="1500" dirty="0"/>
              <a:t> </a:t>
            </a:r>
            <a:r>
              <a:rPr lang="ru-RU" sz="1500" dirty="0" err="1"/>
              <a:t>повечето</a:t>
            </a:r>
            <a:r>
              <a:rPr lang="ru-RU" sz="1500" dirty="0"/>
              <a:t> </a:t>
            </a:r>
            <a:r>
              <a:rPr lang="ru-RU" sz="1500" dirty="0" err="1"/>
              <a:t>популярни</a:t>
            </a:r>
            <a:r>
              <a:rPr lang="ru-RU" sz="1500" dirty="0"/>
              <a:t> </a:t>
            </a:r>
            <a:r>
              <a:rPr lang="ru-RU" sz="1500" dirty="0" err="1"/>
              <a:t>климатици</a:t>
            </a:r>
            <a:r>
              <a:rPr lang="ru-RU" sz="1500" dirty="0"/>
              <a:t>. То </a:t>
            </a:r>
            <a:r>
              <a:rPr lang="ru-RU" sz="1500" dirty="0" err="1"/>
              <a:t>използва</a:t>
            </a:r>
            <a:r>
              <a:rPr lang="ru-RU" sz="1500" dirty="0"/>
              <a:t> </a:t>
            </a:r>
            <a:r>
              <a:rPr lang="ru-RU" sz="1500" dirty="0" err="1"/>
              <a:t>изпарително</a:t>
            </a:r>
            <a:r>
              <a:rPr lang="ru-RU" sz="1500" dirty="0"/>
              <a:t> </a:t>
            </a:r>
            <a:r>
              <a:rPr lang="ru-RU" sz="1500" dirty="0" err="1"/>
              <a:t>охлаждане</a:t>
            </a:r>
            <a:r>
              <a:rPr lang="ru-RU" sz="1500" dirty="0"/>
              <a:t>, за да </a:t>
            </a:r>
            <a:r>
              <a:rPr lang="ru-RU" sz="1500" dirty="0" err="1"/>
              <a:t>намали</a:t>
            </a:r>
            <a:r>
              <a:rPr lang="ru-RU" sz="1500" dirty="0"/>
              <a:t> </a:t>
            </a:r>
            <a:r>
              <a:rPr lang="ru-RU" sz="1500" dirty="0" err="1"/>
              <a:t>температурата</a:t>
            </a:r>
            <a:r>
              <a:rPr lang="ru-RU" sz="1500" dirty="0"/>
              <a:t> на </a:t>
            </a:r>
            <a:r>
              <a:rPr lang="ru-RU" sz="1500" dirty="0" err="1"/>
              <a:t>въздуха</a:t>
            </a:r>
            <a:r>
              <a:rPr lang="ru-RU" sz="1500" dirty="0"/>
              <a:t>, </a:t>
            </a:r>
            <a:r>
              <a:rPr lang="ru-RU" sz="1500" dirty="0" err="1"/>
              <a:t>влизаща</a:t>
            </a:r>
            <a:r>
              <a:rPr lang="ru-RU" sz="1500" dirty="0"/>
              <a:t> </a:t>
            </a:r>
            <a:r>
              <a:rPr lang="ru-RU" sz="1500" dirty="0" err="1"/>
              <a:t>във</a:t>
            </a:r>
            <a:r>
              <a:rPr lang="ru-RU" sz="1500" dirty="0"/>
              <a:t> </a:t>
            </a:r>
            <a:r>
              <a:rPr lang="ru-RU" sz="1500" dirty="0" err="1"/>
              <a:t>външното</a:t>
            </a:r>
            <a:r>
              <a:rPr lang="ru-RU" sz="1500" dirty="0"/>
              <a:t> </a:t>
            </a:r>
            <a:r>
              <a:rPr lang="ru-RU" sz="1500" dirty="0" err="1"/>
              <a:t>тяло</a:t>
            </a:r>
            <a:r>
              <a:rPr lang="ru-RU" sz="1500" dirty="0"/>
              <a:t>. По </a:t>
            </a:r>
            <a:r>
              <a:rPr lang="ru-RU" sz="1500" dirty="0" err="1"/>
              <a:t>този</a:t>
            </a:r>
            <a:r>
              <a:rPr lang="ru-RU" sz="1500" dirty="0"/>
              <a:t> начин то </a:t>
            </a:r>
            <a:r>
              <a:rPr lang="ru-RU" sz="1500" dirty="0" err="1"/>
              <a:t>може</a:t>
            </a:r>
            <a:r>
              <a:rPr lang="ru-RU" sz="1500" dirty="0"/>
              <a:t> да </a:t>
            </a:r>
            <a:r>
              <a:rPr lang="ru-RU" sz="1500" dirty="0" err="1"/>
              <a:t>намали</a:t>
            </a:r>
            <a:r>
              <a:rPr lang="ru-RU" sz="1500" dirty="0"/>
              <a:t> </a:t>
            </a:r>
            <a:r>
              <a:rPr lang="ru-RU" sz="1500" dirty="0" err="1"/>
              <a:t>консумацията</a:t>
            </a:r>
            <a:r>
              <a:rPr lang="ru-RU" sz="1500" dirty="0"/>
              <a:t> на </a:t>
            </a:r>
            <a:r>
              <a:rPr lang="ru-RU" sz="1500" dirty="0" err="1"/>
              <a:t>електроенергия</a:t>
            </a:r>
            <a:r>
              <a:rPr lang="ru-RU" sz="1500" dirty="0"/>
              <a:t> с около 30%.</a:t>
            </a:r>
          </a:p>
        </p:txBody>
      </p:sp>
      <p:sp>
        <p:nvSpPr>
          <p:cNvPr id="27" name="Shape 284"/>
          <p:cNvSpPr txBox="1">
            <a:spLocks/>
          </p:cNvSpPr>
          <p:nvPr/>
        </p:nvSpPr>
        <p:spPr>
          <a:xfrm>
            <a:off x="0" y="3429006"/>
            <a:ext cx="3428992" cy="785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None/>
              <a:tabLst/>
              <a:defRPr/>
            </a:pP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rgbClr val="263248"/>
              </a:solidFill>
              <a:effectLst/>
              <a:uLnTx/>
              <a:uFillTx/>
              <a:latin typeface="Calibri" pitchFamily="34" charset="0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6" name="Правоъгълник 35"/>
          <p:cNvSpPr/>
          <p:nvPr/>
        </p:nvSpPr>
        <p:spPr>
          <a:xfrm>
            <a:off x="15969" y="3430499"/>
            <a:ext cx="9001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err="1"/>
              <a:t>Изобретението</a:t>
            </a:r>
            <a:r>
              <a:rPr lang="ru-RU" sz="1600" dirty="0"/>
              <a:t> </a:t>
            </a:r>
            <a:r>
              <a:rPr lang="ru-RU" sz="1600" dirty="0" err="1"/>
              <a:t>дебютира</a:t>
            </a:r>
            <a:r>
              <a:rPr lang="ru-RU" sz="1600" dirty="0"/>
              <a:t> </a:t>
            </a:r>
            <a:r>
              <a:rPr lang="ru-RU" sz="1600" dirty="0" err="1"/>
              <a:t>преди</a:t>
            </a:r>
            <a:r>
              <a:rPr lang="ru-RU" sz="1600" dirty="0"/>
              <a:t> около 2 г. По </a:t>
            </a:r>
            <a:r>
              <a:rPr lang="ru-RU" sz="1600" dirty="0" err="1"/>
              <a:t>това</a:t>
            </a:r>
            <a:r>
              <a:rPr lang="ru-RU" sz="1600" dirty="0"/>
              <a:t> </a:t>
            </a:r>
            <a:r>
              <a:rPr lang="ru-RU" sz="1600" dirty="0" err="1"/>
              <a:t>време</a:t>
            </a:r>
            <a:r>
              <a:rPr lang="ru-RU" sz="1600" dirty="0"/>
              <a:t> „</a:t>
            </a:r>
            <a:r>
              <a:rPr lang="ru-RU" sz="1600" dirty="0" err="1"/>
              <a:t>водната</a:t>
            </a:r>
            <a:r>
              <a:rPr lang="ru-RU" sz="1600" dirty="0"/>
              <a:t> </a:t>
            </a:r>
            <a:r>
              <a:rPr lang="ru-RU" sz="1600" dirty="0" err="1"/>
              <a:t>кутия</a:t>
            </a:r>
            <a:r>
              <a:rPr lang="ru-RU" sz="1600" dirty="0"/>
              <a:t>“ </a:t>
            </a:r>
            <a:r>
              <a:rPr lang="ru-RU" sz="1600" dirty="0" err="1"/>
              <a:t>бе</a:t>
            </a:r>
            <a:r>
              <a:rPr lang="ru-RU" sz="1600" dirty="0"/>
              <a:t> </a:t>
            </a:r>
            <a:r>
              <a:rPr lang="ru-RU" sz="1600" dirty="0" err="1"/>
              <a:t>проектирана</a:t>
            </a:r>
            <a:r>
              <a:rPr lang="ru-RU" sz="1600" dirty="0"/>
              <a:t> </a:t>
            </a:r>
            <a:r>
              <a:rPr lang="ru-RU" sz="1600" dirty="0" err="1"/>
              <a:t>така</a:t>
            </a:r>
            <a:r>
              <a:rPr lang="ru-RU" sz="1600" dirty="0"/>
              <a:t>, че да се </a:t>
            </a:r>
            <a:r>
              <a:rPr lang="ru-RU" sz="1600" dirty="0" err="1"/>
              <a:t>захранва</a:t>
            </a:r>
            <a:r>
              <a:rPr lang="ru-RU" sz="1600" dirty="0"/>
              <a:t> от </a:t>
            </a:r>
            <a:r>
              <a:rPr lang="ru-RU" sz="1600" dirty="0" err="1"/>
              <a:t>слънчев</a:t>
            </a:r>
            <a:r>
              <a:rPr lang="ru-RU" sz="1600" dirty="0"/>
              <a:t> </a:t>
            </a:r>
            <a:r>
              <a:rPr lang="ru-RU" sz="1600" dirty="0" err="1"/>
              <a:t>панел</a:t>
            </a:r>
            <a:r>
              <a:rPr lang="ru-RU" sz="1600" dirty="0"/>
              <a:t> с </a:t>
            </a:r>
            <a:r>
              <a:rPr lang="ru-RU" sz="1600" dirty="0" err="1"/>
              <a:t>размери</a:t>
            </a:r>
            <a:r>
              <a:rPr lang="ru-RU" sz="1600" dirty="0"/>
              <a:t> 96 x 54 мм. </a:t>
            </a:r>
            <a:r>
              <a:rPr lang="ru-RU" sz="1600" dirty="0" err="1"/>
              <a:t>Неговата</a:t>
            </a:r>
            <a:r>
              <a:rPr lang="ru-RU" sz="1600" dirty="0"/>
              <a:t> роля – да </a:t>
            </a:r>
            <a:r>
              <a:rPr lang="ru-RU" sz="1600" dirty="0" err="1"/>
              <a:t>гарантира</a:t>
            </a:r>
            <a:r>
              <a:rPr lang="ru-RU" sz="1600" dirty="0"/>
              <a:t>, че </a:t>
            </a:r>
            <a:r>
              <a:rPr lang="ru-RU" sz="1600" dirty="0" err="1"/>
              <a:t>устройството</a:t>
            </a:r>
            <a:r>
              <a:rPr lang="ru-RU" sz="1600" dirty="0"/>
              <a:t> е </a:t>
            </a:r>
            <a:r>
              <a:rPr lang="ru-RU" sz="1600" dirty="0" err="1"/>
              <a:t>самозахранващо</a:t>
            </a:r>
            <a:r>
              <a:rPr lang="ru-RU" sz="1600" dirty="0"/>
              <a:t> се и удобно за </a:t>
            </a:r>
            <a:r>
              <a:rPr lang="ru-RU" sz="1600" dirty="0" err="1"/>
              <a:t>лесен</a:t>
            </a:r>
            <a:r>
              <a:rPr lang="ru-RU" sz="1600" dirty="0"/>
              <a:t> монтаж.</a:t>
            </a:r>
          </a:p>
          <a:p>
            <a:pPr algn="just" fontAlgn="base"/>
            <a:r>
              <a:rPr lang="ru-RU" sz="1600" dirty="0" err="1"/>
              <a:t>Днес</a:t>
            </a:r>
            <a:r>
              <a:rPr lang="ru-RU" sz="1600" dirty="0"/>
              <a:t> </a:t>
            </a:r>
            <a:r>
              <a:rPr lang="ru-RU" sz="1600" dirty="0" err="1"/>
              <a:t>Mistbox</a:t>
            </a:r>
            <a:r>
              <a:rPr lang="ru-RU" sz="1600" dirty="0"/>
              <a:t> </a:t>
            </a:r>
            <a:r>
              <a:rPr lang="ru-RU" sz="1600" dirty="0" err="1"/>
              <a:t>има</a:t>
            </a:r>
            <a:r>
              <a:rPr lang="ru-RU" sz="1600" dirty="0"/>
              <a:t> и втора, </a:t>
            </a:r>
            <a:r>
              <a:rPr lang="ru-RU" sz="1600" dirty="0" err="1"/>
              <a:t>подобрена</a:t>
            </a:r>
            <a:r>
              <a:rPr lang="ru-RU" sz="1600" dirty="0"/>
              <a:t> версия. В </a:t>
            </a:r>
            <a:r>
              <a:rPr lang="ru-RU" sz="1600" dirty="0" err="1"/>
              <a:t>новия</a:t>
            </a:r>
            <a:r>
              <a:rPr lang="ru-RU" sz="1600" dirty="0"/>
              <a:t> </a:t>
            </a:r>
            <a:r>
              <a:rPr lang="ru-RU" sz="1600" dirty="0" err="1"/>
              <a:t>модел</a:t>
            </a:r>
            <a:r>
              <a:rPr lang="ru-RU" sz="1600" dirty="0"/>
              <a:t> </a:t>
            </a:r>
            <a:r>
              <a:rPr lang="ru-RU" sz="1600" dirty="0" err="1"/>
              <a:t>енергията</a:t>
            </a:r>
            <a:r>
              <a:rPr lang="ru-RU" sz="1600" dirty="0"/>
              <a:t> се </a:t>
            </a:r>
            <a:r>
              <a:rPr lang="ru-RU" sz="1600" dirty="0" err="1"/>
              <a:t>осигурява</a:t>
            </a:r>
            <a:r>
              <a:rPr lang="ru-RU" sz="1600" dirty="0"/>
              <a:t> от турбина, </a:t>
            </a:r>
            <a:r>
              <a:rPr lang="ru-RU" sz="1600" dirty="0" err="1"/>
              <a:t>която</a:t>
            </a:r>
            <a:r>
              <a:rPr lang="ru-RU" sz="1600" dirty="0"/>
              <a:t> </a:t>
            </a:r>
            <a:r>
              <a:rPr lang="ru-RU" sz="1600" dirty="0" err="1"/>
              <a:t>събира</a:t>
            </a:r>
            <a:r>
              <a:rPr lang="ru-RU" sz="1600" dirty="0"/>
              <a:t> </a:t>
            </a:r>
            <a:r>
              <a:rPr lang="ru-RU" sz="1600" dirty="0" err="1"/>
              <a:t>енергия</a:t>
            </a:r>
            <a:r>
              <a:rPr lang="ru-RU" sz="1600" dirty="0"/>
              <a:t> от </a:t>
            </a:r>
            <a:r>
              <a:rPr lang="ru-RU" sz="1600" dirty="0" err="1"/>
              <a:t>въздушния</a:t>
            </a:r>
            <a:r>
              <a:rPr lang="ru-RU" sz="1600" dirty="0"/>
              <a:t> поток на </a:t>
            </a:r>
            <a:r>
              <a:rPr lang="ru-RU" sz="1600" dirty="0" err="1"/>
              <a:t>самия</a:t>
            </a:r>
            <a:r>
              <a:rPr lang="ru-RU" sz="1600" dirty="0"/>
              <a:t> </a:t>
            </a:r>
            <a:r>
              <a:rPr lang="ru-RU" sz="1600" dirty="0" err="1"/>
              <a:t>климатик</a:t>
            </a:r>
            <a:r>
              <a:rPr lang="ru-RU" sz="1600" dirty="0"/>
              <a:t>. </a:t>
            </a:r>
            <a:r>
              <a:rPr lang="ru-RU" sz="1600" dirty="0" err="1"/>
              <a:t>Добавена</a:t>
            </a:r>
            <a:r>
              <a:rPr lang="ru-RU" sz="1600" dirty="0"/>
              <a:t> е и </a:t>
            </a:r>
            <a:r>
              <a:rPr lang="ru-RU" sz="1600" dirty="0" err="1"/>
              <a:t>вградена</a:t>
            </a:r>
            <a:r>
              <a:rPr lang="ru-RU" sz="1600" dirty="0"/>
              <a:t> система за </a:t>
            </a:r>
            <a:r>
              <a:rPr lang="ru-RU" sz="1600" dirty="0" err="1"/>
              <a:t>пречистване</a:t>
            </a:r>
            <a:r>
              <a:rPr lang="ru-RU" sz="1600" dirty="0"/>
              <a:t> на </a:t>
            </a:r>
            <a:r>
              <a:rPr lang="ru-RU" sz="1600" dirty="0" err="1"/>
              <a:t>водата</a:t>
            </a:r>
            <a:r>
              <a:rPr lang="ru-RU" sz="1600" dirty="0"/>
              <a:t>, </a:t>
            </a:r>
            <a:r>
              <a:rPr lang="ru-RU" sz="1600" dirty="0" err="1"/>
              <a:t>която</a:t>
            </a:r>
            <a:r>
              <a:rPr lang="ru-RU" sz="1600" dirty="0"/>
              <a:t> да </a:t>
            </a:r>
            <a:r>
              <a:rPr lang="ru-RU" sz="1600" dirty="0" err="1"/>
              <a:t>гарантира</a:t>
            </a:r>
            <a:r>
              <a:rPr lang="ru-RU" sz="1600" dirty="0"/>
              <a:t>, че </a:t>
            </a:r>
            <a:r>
              <a:rPr lang="ru-RU" sz="1600" dirty="0" err="1"/>
              <a:t>водната</a:t>
            </a:r>
            <a:r>
              <a:rPr lang="ru-RU" sz="1600" dirty="0"/>
              <a:t> </a:t>
            </a:r>
            <a:r>
              <a:rPr lang="ru-RU" sz="1600" dirty="0" err="1"/>
              <a:t>мъгла</a:t>
            </a:r>
            <a:r>
              <a:rPr lang="ru-RU" sz="1600" dirty="0"/>
              <a:t> не </a:t>
            </a:r>
            <a:r>
              <a:rPr lang="ru-RU" sz="1600" dirty="0" err="1"/>
              <a:t>уврежда</a:t>
            </a:r>
            <a:r>
              <a:rPr lang="ru-RU" sz="1600" dirty="0"/>
              <a:t> </a:t>
            </a:r>
            <a:r>
              <a:rPr lang="ru-RU" sz="1600" dirty="0" err="1"/>
              <a:t>климатика</a:t>
            </a:r>
            <a:r>
              <a:rPr lang="ru-RU" sz="1600" dirty="0"/>
              <a:t>.</a:t>
            </a:r>
          </a:p>
        </p:txBody>
      </p:sp>
      <p:sp>
        <p:nvSpPr>
          <p:cNvPr id="40962" name="AutoShape 2" descr=" rel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40964" name="AutoShape 4" descr=" rel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050" name="Picture 2" descr="https://greentech.bg/wp-content/uploads/2017/07/mistbox-air-conditioner-precooler-saves-money-energy-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6163" r="800" b="-544"/>
          <a:stretch/>
        </p:blipFill>
        <p:spPr bwMode="auto">
          <a:xfrm>
            <a:off x="5220073" y="115310"/>
            <a:ext cx="3923927" cy="33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5868144" cy="46166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bg-BG" sz="2400" b="1" dirty="0">
                <a:solidFill>
                  <a:srgbClr val="0070C0"/>
                </a:solidFill>
              </a:rPr>
              <a:t>Термопомпи и </a:t>
            </a:r>
            <a:r>
              <a:rPr lang="bg-BG" sz="2400" b="1" dirty="0" err="1">
                <a:solidFill>
                  <a:srgbClr val="0070C0"/>
                </a:solidFill>
              </a:rPr>
              <a:t>термопомпени</a:t>
            </a:r>
            <a:r>
              <a:rPr lang="bg-BG" sz="2400" b="1" dirty="0">
                <a:solidFill>
                  <a:srgbClr val="0070C0"/>
                </a:solidFill>
              </a:rPr>
              <a:t> инсталации</a:t>
            </a:r>
            <a:endParaRPr lang="bg-BG" sz="2400" dirty="0">
              <a:solidFill>
                <a:srgbClr val="0070C0"/>
              </a:solidFill>
            </a:endParaRPr>
          </a:p>
        </p:txBody>
      </p:sp>
      <p:sp>
        <p:nvSpPr>
          <p:cNvPr id="5" name="Shape 287"/>
          <p:cNvSpPr txBox="1">
            <a:spLocks noGrp="1"/>
          </p:cNvSpPr>
          <p:nvPr>
            <p:ph type="sldNum" sz="quarter" idx="12"/>
          </p:nvPr>
        </p:nvSpPr>
        <p:spPr>
          <a:xfrm flipH="1">
            <a:off x="8870027" y="4659982"/>
            <a:ext cx="273973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-BG" sz="2000" b="1" dirty="0">
                <a:latin typeface="Calibri" panose="020F0502020204030204" pitchFamily="34" charset="0"/>
              </a:rPr>
              <a:t>4</a:t>
            </a:r>
            <a:endParaRPr lang="en" sz="2000" b="1" dirty="0">
              <a:latin typeface="Calibri" panose="020F0502020204030204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0" y="627534"/>
            <a:ext cx="4067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Термопомпи</a:t>
            </a:r>
            <a:r>
              <a:rPr lang="ru-RU" b="1" dirty="0"/>
              <a:t> под </a:t>
            </a:r>
            <a:r>
              <a:rPr lang="ru-RU" b="1" dirty="0" err="1"/>
              <a:t>парковете</a:t>
            </a:r>
            <a:r>
              <a:rPr lang="ru-RU" b="1" dirty="0"/>
              <a:t> </a:t>
            </a:r>
            <a:r>
              <a:rPr lang="ru-RU" b="1" dirty="0" err="1"/>
              <a:t>могат</a:t>
            </a:r>
            <a:r>
              <a:rPr lang="ru-RU" b="1" dirty="0"/>
              <a:t> да </a:t>
            </a:r>
            <a:r>
              <a:rPr lang="ru-RU" b="1" dirty="0" err="1"/>
              <a:t>отопляват</a:t>
            </a:r>
            <a:r>
              <a:rPr lang="ru-RU" b="1" dirty="0"/>
              <a:t> цели </a:t>
            </a:r>
            <a:r>
              <a:rPr lang="ru-RU" b="1" dirty="0" err="1"/>
              <a:t>градове</a:t>
            </a:r>
            <a:r>
              <a:rPr lang="ru-RU" b="1" dirty="0"/>
              <a:t>?</a:t>
            </a:r>
          </a:p>
          <a:p>
            <a:pPr algn="just"/>
            <a:r>
              <a:rPr lang="ru-RU" dirty="0" err="1"/>
              <a:t>Поставянето</a:t>
            </a:r>
            <a:r>
              <a:rPr lang="ru-RU" dirty="0"/>
              <a:t> на </a:t>
            </a:r>
            <a:r>
              <a:rPr lang="ru-RU" dirty="0" err="1"/>
              <a:t>термопомпени</a:t>
            </a:r>
            <a:r>
              <a:rPr lang="ru-RU" dirty="0"/>
              <a:t> </a:t>
            </a:r>
            <a:r>
              <a:rPr lang="ru-RU" dirty="0" err="1"/>
              <a:t>серпентини</a:t>
            </a:r>
            <a:r>
              <a:rPr lang="ru-RU" dirty="0"/>
              <a:t> под </a:t>
            </a:r>
            <a:r>
              <a:rPr lang="ru-RU" dirty="0" err="1"/>
              <a:t>повърхността</a:t>
            </a:r>
            <a:r>
              <a:rPr lang="ru-RU" dirty="0"/>
              <a:t> на </a:t>
            </a:r>
            <a:r>
              <a:rPr lang="ru-RU" dirty="0" err="1"/>
              <a:t>земята</a:t>
            </a:r>
            <a:r>
              <a:rPr lang="ru-RU" dirty="0"/>
              <a:t> в </a:t>
            </a:r>
            <a:r>
              <a:rPr lang="ru-RU" dirty="0" err="1"/>
              <a:t>паркове</a:t>
            </a:r>
            <a:r>
              <a:rPr lang="ru-RU" dirty="0"/>
              <a:t> и </a:t>
            </a:r>
            <a:r>
              <a:rPr lang="ru-RU" dirty="0" err="1"/>
              <a:t>обществени</a:t>
            </a:r>
            <a:r>
              <a:rPr lang="ru-RU" dirty="0"/>
              <a:t> зелени </a:t>
            </a:r>
            <a:r>
              <a:rPr lang="ru-RU" dirty="0" err="1"/>
              <a:t>площи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да </a:t>
            </a:r>
            <a:r>
              <a:rPr lang="ru-RU" dirty="0" err="1"/>
              <a:t>осигури</a:t>
            </a:r>
            <a:r>
              <a:rPr lang="ru-RU" dirty="0"/>
              <a:t> </a:t>
            </a:r>
            <a:r>
              <a:rPr lang="ru-RU" dirty="0" err="1"/>
              <a:t>топлина</a:t>
            </a:r>
            <a:r>
              <a:rPr lang="ru-RU" dirty="0"/>
              <a:t> за до 5 </a:t>
            </a:r>
            <a:r>
              <a:rPr lang="ru-RU" dirty="0" err="1"/>
              <a:t>милиона</a:t>
            </a:r>
            <a:r>
              <a:rPr lang="ru-RU" dirty="0"/>
              <a:t> </a:t>
            </a:r>
            <a:r>
              <a:rPr lang="ru-RU" dirty="0" err="1"/>
              <a:t>домове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Великобритания.</a:t>
            </a:r>
            <a:endParaRPr lang="bg-BG" sz="800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4149326" y="451267"/>
            <a:ext cx="4932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Според</a:t>
            </a:r>
            <a:r>
              <a:rPr lang="ru-RU" dirty="0"/>
              <a:t> анализа, </a:t>
            </a:r>
            <a:r>
              <a:rPr lang="ru-RU" dirty="0" err="1"/>
              <a:t>геотермалното</a:t>
            </a:r>
            <a:r>
              <a:rPr lang="ru-RU" dirty="0"/>
              <a:t> отопление </a:t>
            </a:r>
            <a:r>
              <a:rPr lang="ru-RU" dirty="0" err="1"/>
              <a:t>може</a:t>
            </a:r>
            <a:r>
              <a:rPr lang="ru-RU" dirty="0"/>
              <a:t> да се </a:t>
            </a:r>
            <a:r>
              <a:rPr lang="ru-RU" dirty="0" err="1"/>
              <a:t>справи</a:t>
            </a:r>
            <a:r>
              <a:rPr lang="ru-RU" dirty="0"/>
              <a:t> с около 10 на сто от </a:t>
            </a:r>
            <a:r>
              <a:rPr lang="ru-RU" dirty="0" err="1"/>
              <a:t>общото</a:t>
            </a:r>
            <a:r>
              <a:rPr lang="ru-RU" dirty="0"/>
              <a:t> пиково потребление на </a:t>
            </a:r>
            <a:r>
              <a:rPr lang="ru-RU" dirty="0" err="1"/>
              <a:t>топлина</a:t>
            </a:r>
            <a:r>
              <a:rPr lang="ru-RU" dirty="0"/>
              <a:t> в </a:t>
            </a:r>
            <a:r>
              <a:rPr lang="ru-RU" dirty="0" err="1"/>
              <a:t>страната</a:t>
            </a:r>
            <a:r>
              <a:rPr lang="ru-RU" dirty="0"/>
              <a:t>. В доклада се </a:t>
            </a:r>
            <a:r>
              <a:rPr lang="ru-RU" dirty="0" err="1"/>
              <a:t>подчертава</a:t>
            </a:r>
            <a:r>
              <a:rPr lang="ru-RU" dirty="0"/>
              <a:t>, че </a:t>
            </a:r>
            <a:r>
              <a:rPr lang="ru-RU" dirty="0" err="1"/>
              <a:t>използването</a:t>
            </a:r>
            <a:r>
              <a:rPr lang="ru-RU" dirty="0"/>
              <a:t> на </a:t>
            </a:r>
            <a:r>
              <a:rPr lang="ru-RU" dirty="0" err="1"/>
              <a:t>термопомпени</a:t>
            </a:r>
            <a:r>
              <a:rPr lang="ru-RU" dirty="0"/>
              <a:t> </a:t>
            </a:r>
            <a:r>
              <a:rPr lang="ru-RU" dirty="0" err="1"/>
              <a:t>механизми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помогне</a:t>
            </a:r>
            <a:r>
              <a:rPr lang="ru-RU" dirty="0"/>
              <a:t> за </a:t>
            </a:r>
            <a:r>
              <a:rPr lang="ru-RU" dirty="0" err="1"/>
              <a:t>намаляване</a:t>
            </a:r>
            <a:r>
              <a:rPr lang="ru-RU" dirty="0"/>
              <a:t> на </a:t>
            </a:r>
            <a:r>
              <a:rPr lang="ru-RU" dirty="0" err="1"/>
              <a:t>замърсяването</a:t>
            </a:r>
            <a:r>
              <a:rPr lang="ru-RU" dirty="0"/>
              <a:t> на </a:t>
            </a:r>
            <a:r>
              <a:rPr lang="ru-RU" dirty="0" err="1"/>
              <a:t>въздуха</a:t>
            </a:r>
            <a:r>
              <a:rPr lang="ru-RU" dirty="0"/>
              <a:t>, </a:t>
            </a:r>
            <a:r>
              <a:rPr lang="ru-RU" dirty="0" err="1"/>
              <a:t>каквото</a:t>
            </a:r>
            <a:r>
              <a:rPr lang="ru-RU" dirty="0"/>
              <a:t> би било </a:t>
            </a:r>
            <a:r>
              <a:rPr lang="ru-RU" dirty="0" err="1"/>
              <a:t>налице</a:t>
            </a:r>
            <a:r>
              <a:rPr lang="ru-RU" dirty="0"/>
              <a:t> при </a:t>
            </a:r>
            <a:r>
              <a:rPr lang="ru-RU" dirty="0" err="1"/>
              <a:t>използването</a:t>
            </a:r>
            <a:r>
              <a:rPr lang="ru-RU" dirty="0"/>
              <a:t> на газов котел.</a:t>
            </a:r>
          </a:p>
          <a:p>
            <a:pPr algn="just"/>
            <a:r>
              <a:rPr lang="ru-RU" dirty="0"/>
              <a:t>„</a:t>
            </a:r>
            <a:r>
              <a:rPr lang="ru-RU" dirty="0" err="1"/>
              <a:t>Намирането</a:t>
            </a:r>
            <a:r>
              <a:rPr lang="ru-RU" dirty="0"/>
              <a:t> на начини за отопление на </a:t>
            </a:r>
            <a:r>
              <a:rPr lang="ru-RU" dirty="0" err="1"/>
              <a:t>домовете</a:t>
            </a:r>
            <a:r>
              <a:rPr lang="ru-RU" dirty="0"/>
              <a:t> и </a:t>
            </a:r>
            <a:r>
              <a:rPr lang="ru-RU" dirty="0" err="1"/>
              <a:t>сградите</a:t>
            </a:r>
            <a:r>
              <a:rPr lang="ru-RU" dirty="0"/>
              <a:t> с </a:t>
            </a:r>
            <a:r>
              <a:rPr lang="ru-RU" dirty="0" err="1"/>
              <a:t>нисковъглеродна</a:t>
            </a:r>
            <a:r>
              <a:rPr lang="ru-RU" dirty="0"/>
              <a:t> </a:t>
            </a:r>
            <a:r>
              <a:rPr lang="ru-RU" dirty="0" err="1"/>
              <a:t>топлина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ни приоритет,“ </a:t>
            </a:r>
            <a:r>
              <a:rPr lang="ru-RU" dirty="0" err="1"/>
              <a:t>коментира</a:t>
            </a:r>
            <a:r>
              <a:rPr lang="ru-RU" dirty="0"/>
              <a:t> </a:t>
            </a:r>
            <a:r>
              <a:rPr lang="ru-RU" dirty="0" err="1"/>
              <a:t>Нийл</a:t>
            </a:r>
            <a:r>
              <a:rPr lang="ru-RU" dirty="0"/>
              <a:t> </a:t>
            </a:r>
            <a:r>
              <a:rPr lang="ru-RU" dirty="0" err="1"/>
              <a:t>Джоунс</a:t>
            </a:r>
            <a:r>
              <a:rPr lang="ru-RU" dirty="0"/>
              <a:t>, </a:t>
            </a:r>
            <a:r>
              <a:rPr lang="ru-RU" dirty="0" err="1"/>
              <a:t>ръководител</a:t>
            </a:r>
            <a:r>
              <a:rPr lang="ru-RU" dirty="0"/>
              <a:t> на проекта в </a:t>
            </a:r>
            <a:r>
              <a:rPr lang="ru-RU" dirty="0" err="1"/>
              <a:t>Possible</a:t>
            </a:r>
            <a:r>
              <a:rPr lang="ru-RU" dirty="0"/>
              <a:t>. „</a:t>
            </a:r>
            <a:r>
              <a:rPr lang="ru-RU" dirty="0" err="1"/>
              <a:t>Това</a:t>
            </a:r>
            <a:r>
              <a:rPr lang="ru-RU" dirty="0"/>
              <a:t> не само </a:t>
            </a:r>
            <a:r>
              <a:rPr lang="ru-RU" dirty="0" err="1"/>
              <a:t>предлага</a:t>
            </a:r>
            <a:r>
              <a:rPr lang="ru-RU" dirty="0"/>
              <a:t> начин да </a:t>
            </a:r>
            <a:r>
              <a:rPr lang="ru-RU" dirty="0" err="1"/>
              <a:t>създадем</a:t>
            </a:r>
            <a:r>
              <a:rPr lang="ru-RU" dirty="0"/>
              <a:t> общество, </a:t>
            </a:r>
            <a:r>
              <a:rPr lang="ru-RU" dirty="0" err="1"/>
              <a:t>изградено</a:t>
            </a:r>
            <a:r>
              <a:rPr lang="ru-RU" dirty="0"/>
              <a:t> на база чиста </a:t>
            </a:r>
            <a:r>
              <a:rPr lang="ru-RU" dirty="0" err="1"/>
              <a:t>топлина</a:t>
            </a:r>
            <a:r>
              <a:rPr lang="ru-RU" dirty="0"/>
              <a:t>, но и </a:t>
            </a:r>
            <a:r>
              <a:rPr lang="ru-RU" dirty="0" err="1"/>
              <a:t>обещава</a:t>
            </a:r>
            <a:r>
              <a:rPr lang="ru-RU" dirty="0"/>
              <a:t> </a:t>
            </a:r>
            <a:r>
              <a:rPr lang="ru-RU" dirty="0" err="1"/>
              <a:t>значителни</a:t>
            </a:r>
            <a:r>
              <a:rPr lang="ru-RU" dirty="0"/>
              <a:t> </a:t>
            </a:r>
            <a:r>
              <a:rPr lang="ru-RU" dirty="0" err="1"/>
              <a:t>икономически</a:t>
            </a:r>
            <a:r>
              <a:rPr lang="ru-RU" dirty="0"/>
              <a:t> и </a:t>
            </a:r>
            <a:r>
              <a:rPr lang="ru-RU" dirty="0" err="1"/>
              <a:t>здравни</a:t>
            </a:r>
            <a:r>
              <a:rPr lang="ru-RU" dirty="0"/>
              <a:t> ползи“</a:t>
            </a:r>
            <a:endParaRPr lang="bg-BG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" y="2851950"/>
            <a:ext cx="4125956" cy="2318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7236296" cy="40011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2000" b="1" dirty="0" err="1">
                <a:solidFill>
                  <a:srgbClr val="0070C0"/>
                </a:solidFill>
              </a:rPr>
              <a:t>Слънчева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енергия</a:t>
            </a:r>
            <a:r>
              <a:rPr lang="ru-RU" sz="2000" b="1" dirty="0">
                <a:solidFill>
                  <a:srgbClr val="0070C0"/>
                </a:solidFill>
              </a:rPr>
              <a:t> и </a:t>
            </a:r>
            <a:r>
              <a:rPr lang="ru-RU" sz="2000" b="1" dirty="0" err="1">
                <a:solidFill>
                  <a:srgbClr val="0070C0"/>
                </a:solidFill>
              </a:rPr>
              <a:t>системи</a:t>
            </a:r>
            <a:r>
              <a:rPr lang="ru-RU" sz="2000" b="1" dirty="0">
                <a:solidFill>
                  <a:srgbClr val="0070C0"/>
                </a:solidFill>
              </a:rPr>
              <a:t> за </a:t>
            </a:r>
            <a:r>
              <a:rPr lang="ru-RU" sz="2000" b="1" dirty="0" err="1">
                <a:solidFill>
                  <a:srgbClr val="0070C0"/>
                </a:solidFill>
              </a:rPr>
              <a:t>оползотворяването</a:t>
            </a:r>
            <a:r>
              <a:rPr lang="ru-RU" sz="2000" b="1" dirty="0">
                <a:solidFill>
                  <a:srgbClr val="0070C0"/>
                </a:solidFill>
              </a:rPr>
              <a:t> и</a:t>
            </a:r>
          </a:p>
        </p:txBody>
      </p:sp>
      <p:sp>
        <p:nvSpPr>
          <p:cNvPr id="1026" name="AutoShape 2" descr="Киселото мляко намалява риска от рак на белия дроб -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Shape 287"/>
          <p:cNvSpPr txBox="1">
            <a:spLocks/>
          </p:cNvSpPr>
          <p:nvPr/>
        </p:nvSpPr>
        <p:spPr>
          <a:xfrm flipH="1">
            <a:off x="8892480" y="4659982"/>
            <a:ext cx="25152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5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-36730" y="345784"/>
            <a:ext cx="5400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Училище в </a:t>
            </a:r>
            <a:r>
              <a:rPr lang="ru-RU" sz="1600" b="1" dirty="0" err="1"/>
              <a:t>Южна</a:t>
            </a:r>
            <a:r>
              <a:rPr lang="ru-RU" sz="1600" b="1" dirty="0"/>
              <a:t> Франция </a:t>
            </a:r>
            <a:r>
              <a:rPr lang="ru-RU" sz="1600" b="1" dirty="0" err="1"/>
              <a:t>черпи</a:t>
            </a:r>
            <a:r>
              <a:rPr lang="ru-RU" sz="1600" b="1" dirty="0"/>
              <a:t> </a:t>
            </a:r>
            <a:r>
              <a:rPr lang="ru-RU" sz="1600" b="1" dirty="0" err="1"/>
              <a:t>енергия</a:t>
            </a:r>
            <a:r>
              <a:rPr lang="ru-RU" sz="1600" b="1" dirty="0"/>
              <a:t> от </a:t>
            </a:r>
            <a:r>
              <a:rPr lang="ru-RU" sz="1600" b="1" dirty="0" err="1"/>
              <a:t>слънцето</a:t>
            </a:r>
            <a:endParaRPr lang="ru-RU" sz="1600" b="1" dirty="0"/>
          </a:p>
          <a:p>
            <a:pPr algn="just"/>
            <a:r>
              <a:rPr lang="ru-RU" sz="1600" dirty="0" err="1"/>
              <a:t>Френският</a:t>
            </a:r>
            <a:r>
              <a:rPr lang="ru-RU" sz="1600" dirty="0"/>
              <a:t> град Ним наскоро се </a:t>
            </a:r>
            <a:r>
              <a:rPr lang="ru-RU" sz="1600" dirty="0" err="1"/>
              <a:t>сдоби</a:t>
            </a:r>
            <a:r>
              <a:rPr lang="ru-RU" sz="1600" dirty="0"/>
              <a:t> с ново училище, </a:t>
            </a:r>
            <a:r>
              <a:rPr lang="ru-RU" sz="1600" dirty="0" err="1"/>
              <a:t>което</a:t>
            </a:r>
            <a:r>
              <a:rPr lang="ru-RU" sz="1600" dirty="0"/>
              <a:t> </a:t>
            </a:r>
            <a:r>
              <a:rPr lang="ru-RU" sz="1600" dirty="0" err="1"/>
              <a:t>черпи</a:t>
            </a:r>
            <a:r>
              <a:rPr lang="ru-RU" sz="1600" dirty="0"/>
              <a:t> </a:t>
            </a:r>
            <a:r>
              <a:rPr lang="ru-RU" sz="1600" dirty="0" err="1"/>
              <a:t>енергия</a:t>
            </a:r>
            <a:r>
              <a:rPr lang="ru-RU" sz="1600" dirty="0"/>
              <a:t> от </a:t>
            </a:r>
            <a:r>
              <a:rPr lang="ru-RU" sz="1600" dirty="0" err="1"/>
              <a:t>слънцето</a:t>
            </a:r>
            <a:r>
              <a:rPr lang="ru-RU" sz="1600" dirty="0"/>
              <a:t> и </a:t>
            </a:r>
            <a:r>
              <a:rPr lang="ru-RU" sz="1600" dirty="0" err="1"/>
              <a:t>посреща</a:t>
            </a:r>
            <a:r>
              <a:rPr lang="ru-RU" sz="1600" dirty="0"/>
              <a:t> </a:t>
            </a:r>
            <a:r>
              <a:rPr lang="ru-RU" sz="1600" dirty="0" err="1"/>
              <a:t>децата</a:t>
            </a:r>
            <a:r>
              <a:rPr lang="ru-RU" sz="1600" dirty="0"/>
              <a:t> с </a:t>
            </a:r>
            <a:r>
              <a:rPr lang="ru-RU" sz="1600" dirty="0" err="1"/>
              <a:t>уютени</a:t>
            </a:r>
            <a:r>
              <a:rPr lang="ru-RU" sz="1600" dirty="0"/>
              <a:t> </a:t>
            </a:r>
            <a:r>
              <a:rPr lang="ru-RU" sz="1600" dirty="0" err="1"/>
              <a:t>модерен</a:t>
            </a:r>
            <a:r>
              <a:rPr lang="ru-RU" sz="1600" dirty="0"/>
              <a:t> дизайн. Наречено </a:t>
            </a:r>
            <a:r>
              <a:rPr lang="ru-RU" sz="1600" dirty="0" err="1"/>
              <a:t>Ada</a:t>
            </a:r>
            <a:r>
              <a:rPr lang="ru-RU" sz="1600" dirty="0"/>
              <a:t> </a:t>
            </a:r>
            <a:r>
              <a:rPr lang="ru-RU" sz="1600" dirty="0" err="1"/>
              <a:t>Lovelace</a:t>
            </a:r>
            <a:r>
              <a:rPr lang="ru-RU" sz="1600" dirty="0"/>
              <a:t>, то е </a:t>
            </a:r>
            <a:r>
              <a:rPr lang="ru-RU" sz="1600" dirty="0" err="1"/>
              <a:t>първото</a:t>
            </a:r>
            <a:r>
              <a:rPr lang="ru-RU" sz="1600" dirty="0"/>
              <a:t> в </a:t>
            </a:r>
            <a:r>
              <a:rPr lang="ru-RU" sz="1600" dirty="0" err="1"/>
              <a:t>историята</a:t>
            </a:r>
            <a:r>
              <a:rPr lang="ru-RU" sz="1600" dirty="0"/>
              <a:t> училище, </a:t>
            </a:r>
            <a:r>
              <a:rPr lang="ru-RU" sz="1600" dirty="0" err="1"/>
              <a:t>захранвано</a:t>
            </a:r>
            <a:r>
              <a:rPr lang="ru-RU" sz="1600" dirty="0"/>
              <a:t> с чиста </a:t>
            </a:r>
            <a:r>
              <a:rPr lang="ru-RU" sz="1600" dirty="0" err="1"/>
              <a:t>енергия</a:t>
            </a:r>
            <a:r>
              <a:rPr lang="bg-BG" sz="1600" dirty="0"/>
              <a:t>.</a:t>
            </a:r>
          </a:p>
          <a:p>
            <a:pPr algn="just"/>
            <a:r>
              <a:rPr lang="ru-RU" sz="1600" dirty="0" err="1"/>
              <a:t>Наред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своите</a:t>
            </a:r>
            <a:r>
              <a:rPr lang="ru-RU" sz="1600" dirty="0"/>
              <a:t> 800 </a:t>
            </a:r>
            <a:r>
              <a:rPr lang="ru-RU" sz="1600" dirty="0" err="1"/>
              <a:t>квадратни</a:t>
            </a:r>
            <a:r>
              <a:rPr lang="ru-RU" sz="1600" dirty="0"/>
              <a:t> метра </a:t>
            </a:r>
            <a:r>
              <a:rPr lang="ru-RU" sz="1600" dirty="0" err="1"/>
              <a:t>соларни</a:t>
            </a:r>
            <a:r>
              <a:rPr lang="ru-RU" sz="1600" dirty="0"/>
              <a:t> панели, </a:t>
            </a:r>
            <a:r>
              <a:rPr lang="ru-RU" sz="1600" dirty="0" err="1"/>
              <a:t>средното</a:t>
            </a:r>
            <a:r>
              <a:rPr lang="ru-RU" sz="1600" dirty="0"/>
              <a:t> училище </a:t>
            </a:r>
            <a:r>
              <a:rPr lang="ru-RU" sz="1600" dirty="0" err="1"/>
              <a:t>Ada</a:t>
            </a:r>
            <a:r>
              <a:rPr lang="ru-RU" sz="1600" dirty="0"/>
              <a:t> </a:t>
            </a:r>
            <a:r>
              <a:rPr lang="ru-RU" sz="1600" dirty="0" err="1"/>
              <a:t>Lovelace</a:t>
            </a:r>
            <a:r>
              <a:rPr lang="ru-RU" sz="1600" dirty="0"/>
              <a:t> е облечено с облицовка от </a:t>
            </a:r>
            <a:r>
              <a:rPr lang="ru-RU" sz="1600" dirty="0" err="1"/>
              <a:t>местен</a:t>
            </a:r>
            <a:r>
              <a:rPr lang="ru-RU" sz="1600" dirty="0"/>
              <a:t> </a:t>
            </a:r>
            <a:r>
              <a:rPr lang="ru-RU" sz="1600" dirty="0" err="1"/>
              <a:t>камък</a:t>
            </a:r>
            <a:r>
              <a:rPr lang="ru-RU" sz="1600" dirty="0"/>
              <a:t>.</a:t>
            </a:r>
          </a:p>
          <a:p>
            <a:pPr algn="just"/>
            <a:br>
              <a:rPr lang="bg-BG" sz="1600" dirty="0"/>
            </a:br>
            <a:endParaRPr lang="bg-BG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483517"/>
            <a:ext cx="3779912" cy="25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24472"/>
            <a:ext cx="4211960" cy="28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авоъгълник 9"/>
          <p:cNvSpPr/>
          <p:nvPr/>
        </p:nvSpPr>
        <p:spPr>
          <a:xfrm>
            <a:off x="4355976" y="3004876"/>
            <a:ext cx="4788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/>
              <a:t>За </a:t>
            </a:r>
            <a:r>
              <a:rPr lang="ru-RU" sz="1600" dirty="0" err="1"/>
              <a:t>стабилна</a:t>
            </a:r>
            <a:r>
              <a:rPr lang="ru-RU" sz="1600" dirty="0"/>
              <a:t> температура в </a:t>
            </a:r>
            <a:r>
              <a:rPr lang="ru-RU" sz="1600" dirty="0" err="1"/>
              <a:t>помещенията</a:t>
            </a:r>
            <a:r>
              <a:rPr lang="ru-RU" sz="1600" dirty="0"/>
              <a:t> </a:t>
            </a:r>
            <a:r>
              <a:rPr lang="ru-RU" sz="1600" dirty="0" err="1"/>
              <a:t>архитектите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изолирали</a:t>
            </a:r>
            <a:r>
              <a:rPr lang="ru-RU" sz="1600" dirty="0"/>
              <a:t> </a:t>
            </a:r>
            <a:r>
              <a:rPr lang="ru-RU" sz="1600" dirty="0" err="1"/>
              <a:t>стените</a:t>
            </a:r>
            <a:r>
              <a:rPr lang="ru-RU" sz="1600" dirty="0"/>
              <a:t> с </a:t>
            </a:r>
            <a:r>
              <a:rPr lang="ru-RU" sz="1600" dirty="0" err="1"/>
              <a:t>дървесина</a:t>
            </a:r>
            <a:r>
              <a:rPr lang="ru-RU" sz="1600" dirty="0"/>
              <a:t> и панели от </a:t>
            </a:r>
            <a:r>
              <a:rPr lang="ru-RU" sz="1600" dirty="0" err="1"/>
              <a:t>коноп</a:t>
            </a:r>
            <a:r>
              <a:rPr lang="ru-RU" sz="1600" dirty="0"/>
              <a:t> и </a:t>
            </a:r>
            <a:r>
              <a:rPr lang="ru-RU" sz="1600" dirty="0" err="1"/>
              <a:t>са</a:t>
            </a:r>
            <a:r>
              <a:rPr lang="ru-RU" sz="1600" dirty="0"/>
              <a:t> </a:t>
            </a:r>
            <a:r>
              <a:rPr lang="ru-RU" sz="1600" dirty="0" err="1"/>
              <a:t>монтирали</a:t>
            </a:r>
            <a:r>
              <a:rPr lang="ru-RU" sz="1600" dirty="0"/>
              <a:t> котел на </a:t>
            </a:r>
            <a:r>
              <a:rPr lang="ru-RU" sz="1600" dirty="0" err="1"/>
              <a:t>дърва</a:t>
            </a:r>
            <a:r>
              <a:rPr lang="ru-RU" sz="1600" dirty="0"/>
              <a:t> за </a:t>
            </a:r>
            <a:r>
              <a:rPr lang="ru-RU" sz="1600" dirty="0" err="1"/>
              <a:t>допълнително</a:t>
            </a:r>
            <a:r>
              <a:rPr lang="ru-RU" sz="1600" dirty="0"/>
              <a:t> отопление </a:t>
            </a:r>
            <a:r>
              <a:rPr lang="ru-RU" sz="1600" dirty="0" err="1"/>
              <a:t>през</a:t>
            </a:r>
            <a:r>
              <a:rPr lang="ru-RU" sz="1600" dirty="0"/>
              <a:t> </a:t>
            </a:r>
            <a:r>
              <a:rPr lang="ru-RU" sz="1600" dirty="0" err="1"/>
              <a:t>зимата</a:t>
            </a:r>
            <a:r>
              <a:rPr lang="ru-RU" sz="1600" dirty="0"/>
              <a:t>.</a:t>
            </a:r>
          </a:p>
          <a:p>
            <a:pPr fontAlgn="base"/>
            <a:r>
              <a:rPr lang="ru-RU" sz="1600" dirty="0" err="1">
                <a:solidFill>
                  <a:srgbClr val="FF0000"/>
                </a:solidFill>
              </a:rPr>
              <a:t>Учениците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са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приканени</a:t>
            </a:r>
            <a:r>
              <a:rPr lang="ru-RU" sz="1600" dirty="0">
                <a:solidFill>
                  <a:srgbClr val="FF0000"/>
                </a:solidFill>
              </a:rPr>
              <a:t> да научат </a:t>
            </a:r>
            <a:r>
              <a:rPr lang="ru-RU" sz="1600" dirty="0" err="1">
                <a:solidFill>
                  <a:srgbClr val="FF0000"/>
                </a:solidFill>
              </a:rPr>
              <a:t>повече</a:t>
            </a:r>
            <a:r>
              <a:rPr lang="ru-RU" sz="1600" dirty="0">
                <a:solidFill>
                  <a:srgbClr val="FF0000"/>
                </a:solidFill>
              </a:rPr>
              <a:t> за </a:t>
            </a:r>
            <a:r>
              <a:rPr lang="ru-RU" sz="1600" dirty="0" err="1">
                <a:solidFill>
                  <a:srgbClr val="FF0000"/>
                </a:solidFill>
              </a:rPr>
              <a:t>енергоспестяващите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системи</a:t>
            </a:r>
            <a:r>
              <a:rPr lang="ru-RU" sz="1600" dirty="0">
                <a:solidFill>
                  <a:srgbClr val="FF0000"/>
                </a:solidFill>
              </a:rPr>
              <a:t> на </a:t>
            </a:r>
            <a:r>
              <a:rPr lang="ru-RU" sz="1600" dirty="0" err="1">
                <a:solidFill>
                  <a:srgbClr val="FF0000"/>
                </a:solidFill>
              </a:rPr>
              <a:t>училището</a:t>
            </a:r>
            <a:r>
              <a:rPr lang="ru-RU" sz="1600" dirty="0">
                <a:solidFill>
                  <a:srgbClr val="FF0000"/>
                </a:solidFill>
              </a:rPr>
              <a:t> чрез </a:t>
            </a:r>
            <a:r>
              <a:rPr lang="ru-RU" sz="1600" dirty="0" err="1">
                <a:solidFill>
                  <a:srgbClr val="FF0000"/>
                </a:solidFill>
              </a:rPr>
              <a:t>цифров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сграден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модел</a:t>
            </a:r>
            <a:r>
              <a:rPr lang="ru-RU" sz="1600" dirty="0">
                <a:solidFill>
                  <a:srgbClr val="FF0000"/>
                </a:solidFill>
              </a:rPr>
              <a:t>, </a:t>
            </a:r>
            <a:r>
              <a:rPr lang="ru-RU" sz="1600" dirty="0" err="1">
                <a:solidFill>
                  <a:srgbClr val="FF0000"/>
                </a:solidFill>
              </a:rPr>
              <a:t>достъпен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чрез</a:t>
            </a:r>
            <a:r>
              <a:rPr lang="ru-RU" sz="1600" dirty="0">
                <a:solidFill>
                  <a:srgbClr val="FF0000"/>
                </a:solidFill>
              </a:rPr>
              <a:t> игра и чрез </a:t>
            </a:r>
            <a:r>
              <a:rPr lang="ru-RU" sz="1600" dirty="0" err="1">
                <a:solidFill>
                  <a:srgbClr val="FF0000"/>
                </a:solidFill>
              </a:rPr>
              <a:t>уебсайт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4644008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bg-BG" dirty="0"/>
              <a:t>Получаване на енергия чрез изгаряне на ТБО</a:t>
            </a:r>
            <a:endParaRPr lang="ru-RU" sz="1700" b="1" dirty="0"/>
          </a:p>
        </p:txBody>
      </p:sp>
      <p:sp>
        <p:nvSpPr>
          <p:cNvPr id="1026" name="AutoShape 2" descr="Киселото мляко намалява риска от рак на белия дроб -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7" name="Shape 287"/>
          <p:cNvSpPr txBox="1">
            <a:spLocks/>
          </p:cNvSpPr>
          <p:nvPr/>
        </p:nvSpPr>
        <p:spPr>
          <a:xfrm flipH="1">
            <a:off x="8892480" y="4659982"/>
            <a:ext cx="251520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6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4788024" y="1542514"/>
            <a:ext cx="4355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Заводът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се </a:t>
            </a:r>
            <a:r>
              <a:rPr lang="ru-RU" sz="1600" dirty="0" err="1"/>
              <a:t>помещава</a:t>
            </a:r>
            <a:r>
              <a:rPr lang="ru-RU" sz="1600" dirty="0"/>
              <a:t> в единична </a:t>
            </a:r>
            <a:r>
              <a:rPr lang="ru-RU" sz="1600" dirty="0" err="1"/>
              <a:t>кръгова</a:t>
            </a:r>
            <a:r>
              <a:rPr lang="ru-RU" sz="1600" dirty="0"/>
              <a:t> структура, в </a:t>
            </a:r>
            <a:r>
              <a:rPr lang="ru-RU" sz="1600" dirty="0" err="1"/>
              <a:t>която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са</a:t>
            </a:r>
            <a:r>
              <a:rPr lang="ru-RU" sz="1600" dirty="0"/>
              <a:t> поместен </a:t>
            </a:r>
            <a:r>
              <a:rPr lang="ru-RU" sz="1600" dirty="0" err="1"/>
              <a:t>всички</a:t>
            </a:r>
            <a:r>
              <a:rPr lang="ru-RU" sz="1600" dirty="0"/>
              <a:t> </a:t>
            </a:r>
            <a:r>
              <a:rPr lang="ru-RU" sz="1600" dirty="0" err="1"/>
              <a:t>помощни</a:t>
            </a:r>
            <a:r>
              <a:rPr lang="ru-RU" sz="1600" dirty="0"/>
              <a:t> </a:t>
            </a:r>
            <a:r>
              <a:rPr lang="ru-RU" sz="1600" dirty="0" err="1"/>
              <a:t>сгради</a:t>
            </a:r>
            <a:r>
              <a:rPr lang="ru-RU" sz="1600" dirty="0"/>
              <a:t> и </a:t>
            </a:r>
            <a:r>
              <a:rPr lang="ru-RU" sz="1600" dirty="0" err="1"/>
              <a:t>промишлени</a:t>
            </a:r>
            <a:r>
              <a:rPr lang="ru-RU" sz="1600" dirty="0"/>
              <a:t> </a:t>
            </a:r>
            <a:r>
              <a:rPr lang="ru-RU" sz="1600" dirty="0" err="1"/>
              <a:t>съоръжения</a:t>
            </a:r>
            <a:r>
              <a:rPr lang="ru-RU" sz="1600" dirty="0"/>
              <a:t>. </a:t>
            </a:r>
            <a:r>
              <a:rPr lang="ru-RU" sz="1600" dirty="0" err="1"/>
              <a:t>Опростената</a:t>
            </a:r>
            <a:r>
              <a:rPr lang="ru-RU" sz="1600" dirty="0"/>
              <a:t> и компактна форма </a:t>
            </a:r>
            <a:r>
              <a:rPr lang="ru-RU" sz="1600" dirty="0" err="1"/>
              <a:t>помага</a:t>
            </a:r>
            <a:r>
              <a:rPr lang="ru-RU" sz="1600" dirty="0"/>
              <a:t> за </a:t>
            </a:r>
            <a:r>
              <a:rPr lang="ru-RU" sz="1600" dirty="0" err="1"/>
              <a:t>минимизиране</a:t>
            </a:r>
            <a:r>
              <a:rPr lang="ru-RU" sz="1600" dirty="0"/>
              <a:t> на </a:t>
            </a:r>
            <a:r>
              <a:rPr lang="ru-RU" sz="1600" dirty="0" err="1"/>
              <a:t>отпечатъка</a:t>
            </a:r>
            <a:r>
              <a:rPr lang="ru-RU" sz="1600" dirty="0"/>
              <a:t> на </a:t>
            </a:r>
            <a:r>
              <a:rPr lang="ru-RU" sz="1600" dirty="0" err="1"/>
              <a:t>мащабния</a:t>
            </a:r>
            <a:r>
              <a:rPr lang="ru-RU" sz="1600" dirty="0"/>
              <a:t> </a:t>
            </a:r>
            <a:r>
              <a:rPr lang="ru-RU" sz="1600" dirty="0" err="1"/>
              <a:t>изкоп</a:t>
            </a:r>
            <a:r>
              <a:rPr lang="ru-RU" sz="1600" dirty="0"/>
              <a:t> при </a:t>
            </a:r>
            <a:r>
              <a:rPr lang="ru-RU" sz="1600" dirty="0" err="1"/>
              <a:t>строителството</a:t>
            </a:r>
            <a:r>
              <a:rPr lang="ru-RU" sz="1600" dirty="0"/>
              <a:t> на </a:t>
            </a:r>
            <a:r>
              <a:rPr lang="ru-RU" sz="1600" dirty="0" err="1"/>
              <a:t>сградата</a:t>
            </a:r>
            <a:r>
              <a:rPr lang="ru-RU" sz="1600" dirty="0"/>
              <a:t>. За да се </a:t>
            </a:r>
            <a:r>
              <a:rPr lang="ru-RU" sz="1600" dirty="0" err="1"/>
              <a:t>намали</a:t>
            </a:r>
            <a:r>
              <a:rPr lang="ru-RU" sz="1600" dirty="0"/>
              <a:t> </a:t>
            </a:r>
            <a:r>
              <a:rPr lang="ru-RU" sz="1600" dirty="0" err="1"/>
              <a:t>по-нататъшното</a:t>
            </a:r>
            <a:r>
              <a:rPr lang="ru-RU" sz="1600" dirty="0"/>
              <a:t> </a:t>
            </a:r>
            <a:r>
              <a:rPr lang="ru-RU" sz="1600" dirty="0" err="1"/>
              <a:t>въздействие</a:t>
            </a:r>
            <a:r>
              <a:rPr lang="ru-RU" sz="1600" dirty="0"/>
              <a:t>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околната</a:t>
            </a:r>
            <a:r>
              <a:rPr lang="ru-RU" sz="1600" dirty="0"/>
              <a:t> среда, две трети от </a:t>
            </a:r>
            <a:r>
              <a:rPr lang="ru-RU" sz="1600" dirty="0" err="1"/>
              <a:t>покрива</a:t>
            </a:r>
            <a:r>
              <a:rPr lang="ru-RU" sz="1600" dirty="0"/>
              <a:t>, </a:t>
            </a:r>
            <a:r>
              <a:rPr lang="ru-RU" sz="1600" dirty="0" err="1"/>
              <a:t>който</a:t>
            </a:r>
            <a:r>
              <a:rPr lang="ru-RU" sz="1600" dirty="0"/>
              <a:t> е с </a:t>
            </a:r>
            <a:r>
              <a:rPr lang="ru-RU" sz="1600" dirty="0" err="1"/>
              <a:t>площ</a:t>
            </a:r>
            <a:r>
              <a:rPr lang="ru-RU" sz="1600" dirty="0"/>
              <a:t> от 66 000 </a:t>
            </a:r>
            <a:r>
              <a:rPr lang="ru-RU" sz="1600" dirty="0" err="1"/>
              <a:t>квадратни</a:t>
            </a:r>
            <a:r>
              <a:rPr lang="ru-RU" sz="1600" dirty="0"/>
              <a:t> метра,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бъдат</a:t>
            </a:r>
            <a:r>
              <a:rPr lang="ru-RU" sz="1600" dirty="0"/>
              <a:t> </a:t>
            </a:r>
            <a:r>
              <a:rPr lang="ru-RU" sz="1600" dirty="0" err="1"/>
              <a:t>покрити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слънчеви</a:t>
            </a:r>
            <a:r>
              <a:rPr lang="ru-RU" sz="1600" dirty="0"/>
              <a:t> панели. </a:t>
            </a:r>
            <a:r>
              <a:rPr lang="ru-RU" sz="1600" dirty="0" err="1"/>
              <a:t>Останалата</a:t>
            </a:r>
            <a:r>
              <a:rPr lang="ru-RU" sz="1600" dirty="0"/>
              <a:t> </a:t>
            </a:r>
            <a:r>
              <a:rPr lang="ru-RU" sz="1600" dirty="0" err="1"/>
              <a:t>една</a:t>
            </a:r>
            <a:r>
              <a:rPr lang="ru-RU" sz="1600" dirty="0"/>
              <a:t> </a:t>
            </a:r>
            <a:r>
              <a:rPr lang="ru-RU" sz="1600" dirty="0" err="1"/>
              <a:t>трета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бъде</a:t>
            </a:r>
            <a:r>
              <a:rPr lang="ru-RU" sz="1600" dirty="0"/>
              <a:t> </a:t>
            </a:r>
            <a:r>
              <a:rPr lang="ru-RU" sz="1600" dirty="0" err="1"/>
              <a:t>използвана</a:t>
            </a:r>
            <a:r>
              <a:rPr lang="ru-RU" sz="1600" dirty="0"/>
              <a:t> за </a:t>
            </a:r>
            <a:r>
              <a:rPr lang="ru-RU" sz="1600" dirty="0" err="1"/>
              <a:t>озеленяване</a:t>
            </a:r>
            <a:r>
              <a:rPr lang="ru-RU" sz="1600" dirty="0"/>
              <a:t>, </a:t>
            </a:r>
            <a:r>
              <a:rPr lang="ru-RU" sz="1600" dirty="0" err="1"/>
              <a:t>изграждане</a:t>
            </a:r>
            <a:r>
              <a:rPr lang="ru-RU" sz="1600" dirty="0"/>
              <a:t> на система за </a:t>
            </a:r>
            <a:r>
              <a:rPr lang="ru-RU" sz="1600" dirty="0" err="1"/>
              <a:t>събиране</a:t>
            </a:r>
            <a:r>
              <a:rPr lang="ru-RU" sz="1600" dirty="0"/>
              <a:t> и </a:t>
            </a:r>
            <a:r>
              <a:rPr lang="ru-RU" sz="1600" dirty="0" err="1"/>
              <a:t>рециклиране</a:t>
            </a:r>
            <a:r>
              <a:rPr lang="ru-RU" sz="1600" dirty="0"/>
              <a:t> на </a:t>
            </a:r>
            <a:r>
              <a:rPr lang="ru-RU" sz="1600" dirty="0" err="1"/>
              <a:t>дъждовна</a:t>
            </a:r>
            <a:r>
              <a:rPr lang="ru-RU" sz="1600" dirty="0"/>
              <a:t> вода, </a:t>
            </a:r>
            <a:r>
              <a:rPr lang="ru-RU" sz="1600" dirty="0" err="1"/>
              <a:t>както</a:t>
            </a:r>
            <a:r>
              <a:rPr lang="ru-RU" sz="1600" dirty="0"/>
              <a:t> и </a:t>
            </a:r>
            <a:r>
              <a:rPr lang="ru-RU" sz="1600" dirty="0" err="1"/>
              <a:t>оберлихти</a:t>
            </a:r>
            <a:r>
              <a:rPr lang="ru-RU" sz="1600" dirty="0"/>
              <a:t>.</a:t>
            </a:r>
            <a:endParaRPr lang="bg-BG" sz="1600" dirty="0"/>
          </a:p>
        </p:txBody>
      </p:sp>
      <p:sp>
        <p:nvSpPr>
          <p:cNvPr id="14" name="Правоъгълник 13"/>
          <p:cNvSpPr/>
          <p:nvPr/>
        </p:nvSpPr>
        <p:spPr>
          <a:xfrm>
            <a:off x="-72008" y="304801"/>
            <a:ext cx="4860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Най-големия</a:t>
            </a:r>
            <a:r>
              <a:rPr lang="ru-RU" sz="1600" dirty="0"/>
              <a:t> в света завод за добив на </a:t>
            </a:r>
            <a:r>
              <a:rPr lang="ru-RU" sz="1600" dirty="0" err="1"/>
              <a:t>енергия</a:t>
            </a:r>
            <a:r>
              <a:rPr lang="ru-RU" sz="1600" dirty="0"/>
              <a:t> от </a:t>
            </a:r>
            <a:r>
              <a:rPr lang="ru-RU" sz="1600" dirty="0" err="1"/>
              <a:t>отпадъци</a:t>
            </a:r>
            <a:r>
              <a:rPr lang="ru-RU" sz="1600" dirty="0"/>
              <a:t> се </a:t>
            </a:r>
            <a:r>
              <a:rPr lang="ru-RU" sz="1600" dirty="0" err="1"/>
              <a:t>намира</a:t>
            </a:r>
            <a:r>
              <a:rPr lang="ru-RU" sz="1600" dirty="0"/>
              <a:t> в </a:t>
            </a:r>
            <a:r>
              <a:rPr lang="ru-RU" sz="1600" dirty="0" err="1"/>
              <a:t>Шенжен</a:t>
            </a:r>
            <a:r>
              <a:rPr lang="ru-RU" sz="1600" dirty="0"/>
              <a:t>, Китай. </a:t>
            </a:r>
            <a:r>
              <a:rPr lang="ru-RU" sz="1600" dirty="0" err="1"/>
              <a:t>Заовдът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бъде</a:t>
            </a:r>
            <a:r>
              <a:rPr lang="ru-RU" sz="1600" dirty="0"/>
              <a:t> поместен в </a:t>
            </a:r>
            <a:r>
              <a:rPr lang="ru-RU" sz="1600" dirty="0" err="1"/>
              <a:t>масивна</a:t>
            </a:r>
            <a:r>
              <a:rPr lang="ru-RU" sz="1600" dirty="0"/>
              <a:t> структура, </a:t>
            </a:r>
            <a:r>
              <a:rPr lang="ru-RU" sz="1600" dirty="0" err="1"/>
              <a:t>покрита</a:t>
            </a:r>
            <a:r>
              <a:rPr lang="ru-RU" sz="1600" dirty="0"/>
              <a:t> с </a:t>
            </a:r>
            <a:r>
              <a:rPr lang="ru-RU" sz="1600" dirty="0" err="1"/>
              <a:t>голям</a:t>
            </a:r>
            <a:r>
              <a:rPr lang="ru-RU" sz="1600" dirty="0"/>
              <a:t> зелен </a:t>
            </a:r>
            <a:r>
              <a:rPr lang="ru-RU" sz="1600" dirty="0" err="1"/>
              <a:t>покрив</a:t>
            </a:r>
            <a:r>
              <a:rPr lang="ru-RU" sz="1600" dirty="0"/>
              <a:t> и </a:t>
            </a:r>
            <a:r>
              <a:rPr lang="ru-RU" sz="1600" dirty="0" err="1"/>
              <a:t>захранвана</a:t>
            </a:r>
            <a:r>
              <a:rPr lang="ru-RU" sz="1600" dirty="0"/>
              <a:t> </a:t>
            </a:r>
            <a:r>
              <a:rPr lang="ru-RU" sz="1600" dirty="0" err="1"/>
              <a:t>със</a:t>
            </a:r>
            <a:r>
              <a:rPr lang="ru-RU" sz="1600" dirty="0"/>
              <a:t> </a:t>
            </a:r>
            <a:r>
              <a:rPr lang="ru-RU" sz="1600" dirty="0" err="1"/>
              <a:t>слънчева</a:t>
            </a:r>
            <a:r>
              <a:rPr lang="ru-RU" sz="1600" dirty="0"/>
              <a:t> </a:t>
            </a:r>
            <a:r>
              <a:rPr lang="ru-RU" sz="1600" dirty="0" err="1"/>
              <a:t>енергия</a:t>
            </a:r>
            <a:r>
              <a:rPr lang="ru-RU" sz="1600" dirty="0"/>
              <a:t>. </a:t>
            </a:r>
            <a:r>
              <a:rPr lang="ru-RU" sz="1600" dirty="0" err="1"/>
              <a:t>Очаква</a:t>
            </a:r>
            <a:r>
              <a:rPr lang="ru-RU" sz="1600" dirty="0"/>
              <a:t> се </a:t>
            </a:r>
            <a:r>
              <a:rPr lang="ru-RU" sz="1600" dirty="0" err="1"/>
              <a:t>заводът</a:t>
            </a:r>
            <a:r>
              <a:rPr lang="ru-RU" sz="1600" dirty="0"/>
              <a:t> за </a:t>
            </a:r>
            <a:r>
              <a:rPr lang="ru-RU" sz="1600" dirty="0" err="1"/>
              <a:t>енергия</a:t>
            </a:r>
            <a:r>
              <a:rPr lang="ru-RU" sz="1600" dirty="0"/>
              <a:t> от </a:t>
            </a:r>
            <a:r>
              <a:rPr lang="ru-RU" sz="1600" dirty="0" err="1"/>
              <a:t>отпадъци</a:t>
            </a:r>
            <a:r>
              <a:rPr lang="ru-RU" sz="1600" dirty="0"/>
              <a:t> </a:t>
            </a:r>
            <a:r>
              <a:rPr lang="ru-RU" sz="1600" dirty="0" err="1"/>
              <a:t>Шенжен-Изток</a:t>
            </a:r>
            <a:r>
              <a:rPr lang="ru-RU" sz="1600" dirty="0"/>
              <a:t> да </a:t>
            </a:r>
            <a:r>
              <a:rPr lang="ru-RU" sz="1600" dirty="0" err="1"/>
              <a:t>преработва</a:t>
            </a:r>
            <a:r>
              <a:rPr lang="ru-RU" sz="1600" dirty="0"/>
              <a:t> 5000 тона </a:t>
            </a:r>
            <a:r>
              <a:rPr lang="ru-RU" sz="1600" dirty="0" err="1"/>
              <a:t>отпадъци</a:t>
            </a:r>
            <a:r>
              <a:rPr lang="ru-RU" sz="1600" dirty="0"/>
              <a:t> на </a:t>
            </a:r>
            <a:r>
              <a:rPr lang="ru-RU" sz="1600" dirty="0" err="1"/>
              <a:t>ден</a:t>
            </a:r>
            <a:r>
              <a:rPr lang="ru-RU" sz="1600" dirty="0"/>
              <a:t>. </a:t>
            </a:r>
            <a:r>
              <a:rPr lang="ru-RU" sz="1600" dirty="0" err="1"/>
              <a:t>Съоръжението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демонстрира</a:t>
            </a:r>
            <a:r>
              <a:rPr lang="ru-RU" sz="1600" dirty="0"/>
              <a:t> </a:t>
            </a:r>
            <a:r>
              <a:rPr lang="ru-RU" sz="1600" dirty="0" err="1"/>
              <a:t>най-модерната</a:t>
            </a:r>
            <a:r>
              <a:rPr lang="ru-RU" sz="1600" dirty="0"/>
              <a:t> в света технология за </a:t>
            </a:r>
            <a:r>
              <a:rPr lang="ru-RU" sz="1600" dirty="0" err="1"/>
              <a:t>преработка</a:t>
            </a:r>
            <a:r>
              <a:rPr lang="ru-RU" sz="1600" dirty="0"/>
              <a:t> на </a:t>
            </a:r>
            <a:r>
              <a:rPr lang="ru-RU" sz="1600" dirty="0" err="1"/>
              <a:t>отпадъци</a:t>
            </a:r>
            <a:r>
              <a:rPr lang="ru-RU" sz="1600" dirty="0"/>
              <a:t> и </a:t>
            </a:r>
            <a:r>
              <a:rPr lang="ru-RU" sz="1600" dirty="0" err="1"/>
              <a:t>ще</a:t>
            </a:r>
            <a:r>
              <a:rPr lang="ru-RU" sz="1600" dirty="0"/>
              <a:t> служи </a:t>
            </a:r>
            <a:r>
              <a:rPr lang="ru-RU" sz="1600" dirty="0" err="1"/>
              <a:t>като</a:t>
            </a:r>
            <a:r>
              <a:rPr lang="ru-RU" sz="1600" dirty="0"/>
              <a:t> </a:t>
            </a:r>
            <a:r>
              <a:rPr lang="ru-RU" sz="1600" dirty="0" err="1"/>
              <a:t>демонстрационен</a:t>
            </a:r>
            <a:r>
              <a:rPr lang="ru-RU" sz="1600" dirty="0"/>
              <a:t> и </a:t>
            </a:r>
            <a:r>
              <a:rPr lang="ru-RU" sz="1600" dirty="0" err="1"/>
              <a:t>образователен</a:t>
            </a:r>
            <a:r>
              <a:rPr lang="ru-RU" sz="1600" dirty="0"/>
              <a:t> </a:t>
            </a:r>
            <a:r>
              <a:rPr lang="ru-RU" sz="1600" dirty="0" err="1"/>
              <a:t>център</a:t>
            </a:r>
            <a:r>
              <a:rPr lang="ru-RU" sz="1600" dirty="0"/>
              <a:t> </a:t>
            </a:r>
            <a:r>
              <a:rPr lang="ru-RU" sz="1600" dirty="0" err="1"/>
              <a:t>най-новите</a:t>
            </a:r>
            <a:r>
              <a:rPr lang="ru-RU" sz="1600" dirty="0"/>
              <a:t> </a:t>
            </a:r>
            <a:r>
              <a:rPr lang="ru-RU" sz="1600" dirty="0" err="1"/>
              <a:t>тхнологии</a:t>
            </a:r>
            <a:r>
              <a:rPr lang="ru-RU" sz="1600" dirty="0"/>
              <a:t> за управление на </a:t>
            </a:r>
            <a:r>
              <a:rPr lang="ru-RU" sz="1600" dirty="0" err="1"/>
              <a:t>отпадъците</a:t>
            </a:r>
            <a:r>
              <a:rPr lang="ru-RU" sz="1600" dirty="0"/>
              <a:t>.</a:t>
            </a:r>
            <a:endParaRPr lang="bg-BG" sz="1600" dirty="0">
              <a:solidFill>
                <a:srgbClr val="FF0000"/>
              </a:solidFill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3798"/>
            <a:ext cx="4860032" cy="2121813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3004"/>
            <a:ext cx="4427984" cy="160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7"/>
          <p:cNvSpPr txBox="1">
            <a:spLocks noGrp="1"/>
          </p:cNvSpPr>
          <p:nvPr>
            <p:ph type="sldNum" sz="quarter" idx="12"/>
          </p:nvPr>
        </p:nvSpPr>
        <p:spPr>
          <a:xfrm>
            <a:off x="8892480" y="4659982"/>
            <a:ext cx="251520" cy="315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bg-BG" sz="2000" b="1" dirty="0">
                <a:latin typeface="Calibri" panose="020F0502020204030204" pitchFamily="34" charset="0"/>
              </a:rPr>
              <a:t>7</a:t>
            </a:r>
            <a:endParaRPr lang="en" sz="2000" b="1" dirty="0">
              <a:latin typeface="Calibri" panose="020F0502020204030204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-3448" y="-10993"/>
            <a:ext cx="61596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bg-BG" b="1" dirty="0"/>
              <a:t>Получаване на енергия чрез изгаряне растителни отпадъци</a:t>
            </a:r>
            <a:endParaRPr lang="ru-RU" sz="2200" b="1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-3448" y="358339"/>
            <a:ext cx="40713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Британски</a:t>
            </a:r>
            <a:r>
              <a:rPr lang="ru-RU" b="1" dirty="0"/>
              <a:t> университет </a:t>
            </a:r>
            <a:r>
              <a:rPr lang="ru-RU" b="1" dirty="0" err="1"/>
              <a:t>преминава</a:t>
            </a:r>
            <a:r>
              <a:rPr lang="ru-RU" b="1" dirty="0"/>
              <a:t>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 dirty="0" err="1"/>
              <a:t>енергия</a:t>
            </a:r>
            <a:r>
              <a:rPr lang="ru-RU" b="1" dirty="0"/>
              <a:t> от </a:t>
            </a:r>
            <a:r>
              <a:rPr lang="ru-RU" b="1" dirty="0" err="1"/>
              <a:t>биомаса</a:t>
            </a:r>
            <a:endParaRPr lang="ru-RU" b="1" dirty="0"/>
          </a:p>
          <a:p>
            <a:pPr algn="just"/>
            <a:r>
              <a:rPr lang="ru-RU" sz="1600" dirty="0" err="1"/>
              <a:t>Енергийният</a:t>
            </a:r>
            <a:r>
              <a:rPr lang="ru-RU" sz="1600" dirty="0"/>
              <a:t> </a:t>
            </a:r>
            <a:r>
              <a:rPr lang="ru-RU" sz="1600" dirty="0" err="1"/>
              <a:t>център</a:t>
            </a:r>
            <a:r>
              <a:rPr lang="ru-RU" sz="1600" dirty="0"/>
              <a:t> </a:t>
            </a:r>
            <a:r>
              <a:rPr lang="ru-RU" sz="1600" dirty="0" err="1"/>
              <a:t>Гарбридж</a:t>
            </a:r>
            <a:r>
              <a:rPr lang="ru-RU" sz="1600" dirty="0"/>
              <a:t>, </a:t>
            </a:r>
            <a:r>
              <a:rPr lang="ru-RU" sz="1600" dirty="0" err="1"/>
              <a:t>както</a:t>
            </a:r>
            <a:r>
              <a:rPr lang="ru-RU" sz="1600" dirty="0"/>
              <a:t> е наречен </a:t>
            </a:r>
            <a:r>
              <a:rPr lang="ru-RU" sz="1600" dirty="0" err="1"/>
              <a:t>проектът</a:t>
            </a:r>
            <a:r>
              <a:rPr lang="ru-RU" sz="1600" dirty="0"/>
              <a:t>,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разчита</a:t>
            </a:r>
            <a:r>
              <a:rPr lang="ru-RU" sz="1600" dirty="0"/>
              <a:t> на </a:t>
            </a:r>
            <a:r>
              <a:rPr lang="ru-RU" sz="1600" dirty="0" err="1"/>
              <a:t>дървесина</a:t>
            </a:r>
            <a:r>
              <a:rPr lang="ru-RU" sz="1600" dirty="0"/>
              <a:t> само от </a:t>
            </a:r>
            <a:r>
              <a:rPr lang="ru-RU" sz="1600" dirty="0" err="1"/>
              <a:t>местни</a:t>
            </a:r>
            <a:r>
              <a:rPr lang="ru-RU" sz="1600" dirty="0"/>
              <a:t> </a:t>
            </a:r>
            <a:r>
              <a:rPr lang="ru-RU" sz="1600" dirty="0" err="1"/>
              <a:t>източници</a:t>
            </a:r>
            <a:r>
              <a:rPr lang="ru-RU" sz="1600" dirty="0"/>
              <a:t> – от горите на Шотландия. </a:t>
            </a:r>
            <a:r>
              <a:rPr lang="ru-RU" sz="1600" dirty="0" err="1"/>
              <a:t>Енергията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се </a:t>
            </a:r>
            <a:r>
              <a:rPr lang="ru-RU" sz="1600" dirty="0" err="1"/>
              <a:t>използва</a:t>
            </a:r>
            <a:r>
              <a:rPr lang="ru-RU" sz="1600" dirty="0"/>
              <a:t> за отопление и </a:t>
            </a:r>
            <a:r>
              <a:rPr lang="ru-RU" sz="1600" dirty="0" err="1"/>
              <a:t>охлаждане</a:t>
            </a:r>
            <a:r>
              <a:rPr lang="ru-RU" sz="1600" dirty="0"/>
              <a:t> </a:t>
            </a:r>
            <a:r>
              <a:rPr lang="ru-RU" sz="1600" dirty="0" err="1"/>
              <a:t>университетските</a:t>
            </a:r>
            <a:r>
              <a:rPr lang="ru-RU" sz="1600" dirty="0"/>
              <a:t> лаборатории и помещения за </a:t>
            </a:r>
            <a:r>
              <a:rPr lang="ru-RU" sz="1600" dirty="0" err="1"/>
              <a:t>настаняване</a:t>
            </a:r>
            <a:r>
              <a:rPr lang="ru-RU" sz="1600" dirty="0"/>
              <a:t> на </a:t>
            </a:r>
            <a:r>
              <a:rPr lang="ru-RU" sz="1600" dirty="0" err="1"/>
              <a:t>студентите</a:t>
            </a:r>
            <a:r>
              <a:rPr lang="ru-RU" sz="1600" dirty="0"/>
              <a:t>. </a:t>
            </a:r>
            <a:r>
              <a:rPr lang="ru-RU" sz="1600" dirty="0" err="1"/>
              <a:t>Това</a:t>
            </a:r>
            <a:r>
              <a:rPr lang="ru-RU" sz="1600" dirty="0"/>
              <a:t> е част от плана на университета да се </a:t>
            </a:r>
            <a:r>
              <a:rPr lang="ru-RU" sz="1600" dirty="0" err="1"/>
              <a:t>превърне</a:t>
            </a:r>
            <a:r>
              <a:rPr lang="ru-RU" sz="1600" dirty="0"/>
              <a:t> в </a:t>
            </a:r>
            <a:r>
              <a:rPr lang="ru-RU" sz="1600" dirty="0" err="1"/>
              <a:t>първия</a:t>
            </a:r>
            <a:r>
              <a:rPr lang="ru-RU" sz="1600" dirty="0"/>
              <a:t> </a:t>
            </a:r>
            <a:r>
              <a:rPr lang="ru-RU" sz="1600" dirty="0" err="1"/>
              <a:t>въглеродно</a:t>
            </a:r>
            <a:r>
              <a:rPr lang="ru-RU" sz="1600" dirty="0"/>
              <a:t> </a:t>
            </a:r>
            <a:r>
              <a:rPr lang="ru-RU" sz="1600" dirty="0" err="1"/>
              <a:t>неутрален</a:t>
            </a:r>
            <a:r>
              <a:rPr lang="ru-RU" sz="1600" dirty="0"/>
              <a:t> институт за </a:t>
            </a:r>
            <a:r>
              <a:rPr lang="ru-RU" sz="1600" dirty="0" err="1"/>
              <a:t>висше</a:t>
            </a:r>
            <a:r>
              <a:rPr lang="ru-RU" sz="1600" dirty="0"/>
              <a:t> образование.</a:t>
            </a:r>
            <a:endParaRPr lang="bg-BG" sz="1600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4067944" y="3573840"/>
            <a:ext cx="5076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bg-BG" sz="1600" dirty="0"/>
              <a:t>Очаква се комбинираната централа да използва между 15 000 и 17 000 тона дървесина годишно, а мощността й ще е 6,5 MW.</a:t>
            </a:r>
          </a:p>
          <a:p>
            <a:pPr fontAlgn="base"/>
            <a:r>
              <a:rPr lang="bg-BG" sz="1600" dirty="0"/>
              <a:t>Отоплителната система и </a:t>
            </a:r>
            <a:r>
              <a:rPr lang="bg-BG" sz="1600" dirty="0" err="1"/>
              <a:t>топлопреносната</a:t>
            </a:r>
            <a:r>
              <a:rPr lang="bg-BG" sz="1600" dirty="0"/>
              <a:t> мрежа ще спестяват на околната среда около 10 000 тона емисии на въглероден диоксид на година.</a:t>
            </a: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3838"/>
            <a:ext cx="4067944" cy="1861607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96" y="384945"/>
            <a:ext cx="5055804" cy="3221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338437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bg-BG" sz="2000" b="1" dirty="0"/>
              <a:t>Отоплителни инсталации</a:t>
            </a:r>
            <a:endParaRPr lang="ru-RU" sz="2000" b="1" dirty="0"/>
          </a:p>
        </p:txBody>
      </p:sp>
      <p:sp>
        <p:nvSpPr>
          <p:cNvPr id="7" name="Shape 287"/>
          <p:cNvSpPr txBox="1">
            <a:spLocks/>
          </p:cNvSpPr>
          <p:nvPr/>
        </p:nvSpPr>
        <p:spPr>
          <a:xfrm flipH="1">
            <a:off x="8676456" y="4659982"/>
            <a:ext cx="467544" cy="3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8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" name="Правоъгълник 11"/>
          <p:cNvSpPr/>
          <p:nvPr/>
        </p:nvSpPr>
        <p:spPr>
          <a:xfrm>
            <a:off x="5076056" y="1431161"/>
            <a:ext cx="4067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/>
              <a:t>Как </a:t>
            </a:r>
            <a:r>
              <a:rPr lang="ru-RU" sz="1600" b="1" dirty="0" err="1"/>
              <a:t>работи</a:t>
            </a:r>
            <a:r>
              <a:rPr lang="ru-RU" sz="1600" b="1" dirty="0"/>
              <a:t> „</a:t>
            </a:r>
            <a:r>
              <a:rPr lang="ru-RU" sz="1600" b="1" dirty="0" err="1"/>
              <a:t>слънчевата</a:t>
            </a:r>
            <a:r>
              <a:rPr lang="ru-RU" sz="1600" b="1" dirty="0"/>
              <a:t> </a:t>
            </a:r>
            <a:r>
              <a:rPr lang="ru-RU" sz="1600" b="1" dirty="0" err="1"/>
              <a:t>топлофикация</a:t>
            </a:r>
            <a:r>
              <a:rPr lang="ru-RU" sz="1600" b="1" dirty="0"/>
              <a:t>“</a:t>
            </a:r>
            <a:endParaRPr lang="ru-RU" sz="1600" dirty="0"/>
          </a:p>
          <a:p>
            <a:pPr algn="just" fontAlgn="base"/>
            <a:r>
              <a:rPr lang="ru-RU" sz="1600" dirty="0"/>
              <a:t>Модули за </a:t>
            </a:r>
            <a:r>
              <a:rPr lang="ru-RU" sz="1600" dirty="0" err="1"/>
              <a:t>слънчево</a:t>
            </a:r>
            <a:r>
              <a:rPr lang="ru-RU" sz="1600" dirty="0"/>
              <a:t> </a:t>
            </a:r>
            <a:r>
              <a:rPr lang="ru-RU" sz="1600" dirty="0" err="1"/>
              <a:t>подгряване</a:t>
            </a:r>
            <a:r>
              <a:rPr lang="ru-RU" sz="1600" dirty="0"/>
              <a:t> на вода (</a:t>
            </a:r>
            <a:r>
              <a:rPr lang="ru-RU" sz="1600" dirty="0" err="1"/>
              <a:t>слънчеви</a:t>
            </a:r>
            <a:r>
              <a:rPr lang="ru-RU" sz="1600" dirty="0"/>
              <a:t> </a:t>
            </a:r>
            <a:r>
              <a:rPr lang="ru-RU" sz="1600" dirty="0" err="1"/>
              <a:t>колектори</a:t>
            </a:r>
            <a:r>
              <a:rPr lang="ru-RU" sz="1600" dirty="0"/>
              <a:t>) се </a:t>
            </a:r>
            <a:r>
              <a:rPr lang="ru-RU" sz="1600" dirty="0" err="1"/>
              <a:t>свързват</a:t>
            </a:r>
            <a:r>
              <a:rPr lang="ru-RU" sz="1600" dirty="0"/>
              <a:t> в </a:t>
            </a:r>
            <a:r>
              <a:rPr lang="ru-RU" sz="1600" dirty="0" err="1"/>
              <a:t>голяма</a:t>
            </a:r>
            <a:r>
              <a:rPr lang="ru-RU" sz="1600" dirty="0"/>
              <a:t> верига и </a:t>
            </a:r>
            <a:r>
              <a:rPr lang="ru-RU" sz="1600" dirty="0" err="1"/>
              <a:t>затоплят</a:t>
            </a:r>
            <a:r>
              <a:rPr lang="ru-RU" sz="1600" dirty="0"/>
              <a:t> </a:t>
            </a:r>
            <a:r>
              <a:rPr lang="ru-RU" sz="1600" dirty="0" err="1"/>
              <a:t>голям</a:t>
            </a:r>
            <a:r>
              <a:rPr lang="ru-RU" sz="1600" dirty="0"/>
              <a:t> </a:t>
            </a:r>
            <a:r>
              <a:rPr lang="ru-RU" sz="1600" dirty="0" err="1"/>
              <a:t>обем</a:t>
            </a:r>
            <a:r>
              <a:rPr lang="ru-RU" sz="1600" dirty="0"/>
              <a:t> вода. </a:t>
            </a:r>
            <a:r>
              <a:rPr lang="ru-RU" sz="1600" dirty="0" err="1"/>
              <a:t>Течността</a:t>
            </a:r>
            <a:r>
              <a:rPr lang="ru-RU" sz="1600" dirty="0"/>
              <a:t> </a:t>
            </a:r>
            <a:r>
              <a:rPr lang="ru-RU" sz="1600" dirty="0" err="1"/>
              <a:t>достига</a:t>
            </a:r>
            <a:r>
              <a:rPr lang="ru-RU" sz="1600" dirty="0"/>
              <a:t> температура над 80 градуса. </a:t>
            </a:r>
            <a:r>
              <a:rPr lang="ru-RU" sz="1600" dirty="0" err="1"/>
              <a:t>Горещата</a:t>
            </a:r>
            <a:r>
              <a:rPr lang="ru-RU" sz="1600" dirty="0"/>
              <a:t> вода се </a:t>
            </a:r>
            <a:r>
              <a:rPr lang="ru-RU" sz="1600" dirty="0" err="1"/>
              <a:t>съхранява</a:t>
            </a:r>
            <a:r>
              <a:rPr lang="ru-RU" sz="1600" dirty="0"/>
              <a:t> в огромен </a:t>
            </a:r>
            <a:r>
              <a:rPr lang="ru-RU" sz="1600" dirty="0" err="1"/>
              <a:t>воден</a:t>
            </a:r>
            <a:r>
              <a:rPr lang="ru-RU" sz="1600" dirty="0"/>
              <a:t> </a:t>
            </a:r>
            <a:r>
              <a:rPr lang="ru-RU" sz="1600" dirty="0" err="1"/>
              <a:t>резервоар</a:t>
            </a:r>
            <a:r>
              <a:rPr lang="ru-RU" sz="1600" dirty="0"/>
              <a:t>, подобен на микро-</a:t>
            </a:r>
            <a:r>
              <a:rPr lang="ru-RU" sz="1600" dirty="0" err="1"/>
              <a:t>язовир</a:t>
            </a:r>
            <a:r>
              <a:rPr lang="ru-RU" sz="1600" dirty="0"/>
              <a:t>, наречен </a:t>
            </a:r>
            <a:r>
              <a:rPr lang="ru-RU" sz="1600" dirty="0" err="1"/>
              <a:t>воден</a:t>
            </a:r>
            <a:r>
              <a:rPr lang="ru-RU" sz="1600" dirty="0"/>
              <a:t> буфер.</a:t>
            </a:r>
          </a:p>
          <a:p>
            <a:pPr algn="just" fontAlgn="base"/>
            <a:r>
              <a:rPr lang="ru-RU" sz="1600" dirty="0"/>
              <a:t>Той е обвит с дебела </a:t>
            </a:r>
            <a:r>
              <a:rPr lang="ru-RU" sz="1600" dirty="0" err="1"/>
              <a:t>изолация</a:t>
            </a:r>
            <a:r>
              <a:rPr lang="ru-RU" sz="1600" dirty="0"/>
              <a:t>, </a:t>
            </a:r>
            <a:r>
              <a:rPr lang="ru-RU" sz="1600" dirty="0" err="1"/>
              <a:t>която</a:t>
            </a:r>
            <a:r>
              <a:rPr lang="ru-RU" sz="1600" dirty="0"/>
              <a:t> </a:t>
            </a:r>
            <a:r>
              <a:rPr lang="ru-RU" sz="1600" dirty="0" err="1"/>
              <a:t>предотвратява</a:t>
            </a:r>
            <a:r>
              <a:rPr lang="ru-RU" sz="1600" dirty="0"/>
              <a:t> </a:t>
            </a:r>
            <a:r>
              <a:rPr lang="ru-RU" sz="1600" dirty="0" err="1"/>
              <a:t>енергийните</a:t>
            </a:r>
            <a:r>
              <a:rPr lang="ru-RU" sz="1600" dirty="0"/>
              <a:t> (</a:t>
            </a:r>
            <a:r>
              <a:rPr lang="ru-RU" sz="1600" dirty="0" err="1"/>
              <a:t>топлинните</a:t>
            </a:r>
            <a:r>
              <a:rPr lang="ru-RU" sz="1600" dirty="0"/>
              <a:t>) загуби. </a:t>
            </a:r>
            <a:r>
              <a:rPr lang="ru-RU" sz="1600" dirty="0" err="1"/>
              <a:t>Водата</a:t>
            </a:r>
            <a:r>
              <a:rPr lang="ru-RU" sz="1600" dirty="0"/>
              <a:t> се </a:t>
            </a:r>
            <a:r>
              <a:rPr lang="ru-RU" sz="1600" dirty="0" err="1"/>
              <a:t>подгрява</a:t>
            </a:r>
            <a:r>
              <a:rPr lang="ru-RU" sz="1600" dirty="0"/>
              <a:t> </a:t>
            </a:r>
            <a:r>
              <a:rPr lang="ru-RU" sz="1600" dirty="0" err="1"/>
              <a:t>целогодишно</a:t>
            </a:r>
            <a:r>
              <a:rPr lang="ru-RU" sz="1600" dirty="0"/>
              <a:t> и „</a:t>
            </a:r>
            <a:r>
              <a:rPr lang="ru-RU" sz="1600" dirty="0" err="1"/>
              <a:t>връща</a:t>
            </a:r>
            <a:r>
              <a:rPr lang="ru-RU" sz="1600" dirty="0"/>
              <a:t>“ </a:t>
            </a:r>
            <a:r>
              <a:rPr lang="ru-RU" sz="1600" dirty="0" err="1"/>
              <a:t>своята</a:t>
            </a:r>
            <a:r>
              <a:rPr lang="ru-RU" sz="1600" dirty="0"/>
              <a:t> </a:t>
            </a:r>
            <a:r>
              <a:rPr lang="ru-RU" sz="1600" dirty="0" err="1"/>
              <a:t>топлина</a:t>
            </a:r>
            <a:r>
              <a:rPr lang="ru-RU" sz="1600" dirty="0"/>
              <a:t> постепенно </a:t>
            </a:r>
            <a:r>
              <a:rPr lang="ru-RU" sz="1600" dirty="0" err="1"/>
              <a:t>през</a:t>
            </a:r>
            <a:r>
              <a:rPr lang="ru-RU" sz="1600" dirty="0"/>
              <a:t> </a:t>
            </a:r>
            <a:r>
              <a:rPr lang="ru-RU" sz="1600" dirty="0" err="1"/>
              <a:t>студения</a:t>
            </a:r>
            <a:r>
              <a:rPr lang="ru-RU" sz="1600" dirty="0"/>
              <a:t> сезон.</a:t>
            </a:r>
          </a:p>
        </p:txBody>
      </p:sp>
      <p:sp>
        <p:nvSpPr>
          <p:cNvPr id="14" name="Правоъгълник 13"/>
          <p:cNvSpPr/>
          <p:nvPr/>
        </p:nvSpPr>
        <p:spPr>
          <a:xfrm>
            <a:off x="0" y="400110"/>
            <a:ext cx="4716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Централизирани</a:t>
            </a:r>
            <a:r>
              <a:rPr lang="ru-RU" sz="1600" dirty="0"/>
              <a:t> </a:t>
            </a:r>
            <a:r>
              <a:rPr lang="ru-RU" sz="1600" dirty="0" err="1"/>
              <a:t>топлофикационни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черпят</a:t>
            </a:r>
            <a:r>
              <a:rPr lang="ru-RU" sz="1600" dirty="0"/>
              <a:t> </a:t>
            </a:r>
            <a:r>
              <a:rPr lang="ru-RU" sz="1600" dirty="0" err="1"/>
              <a:t>енергия</a:t>
            </a:r>
            <a:r>
              <a:rPr lang="ru-RU" sz="1600" dirty="0"/>
              <a:t> от </a:t>
            </a:r>
            <a:r>
              <a:rPr lang="ru-RU" sz="1600" dirty="0" err="1"/>
              <a:t>слънчевото</a:t>
            </a:r>
            <a:r>
              <a:rPr lang="ru-RU" sz="1600" dirty="0"/>
              <a:t> </a:t>
            </a:r>
            <a:r>
              <a:rPr lang="ru-RU" sz="1600" dirty="0" err="1"/>
              <a:t>греене</a:t>
            </a:r>
            <a:r>
              <a:rPr lang="ru-RU" sz="1600" dirty="0"/>
              <a:t>, </a:t>
            </a:r>
            <a:r>
              <a:rPr lang="ru-RU" sz="1600" dirty="0" err="1"/>
              <a:t>могат</a:t>
            </a:r>
            <a:r>
              <a:rPr lang="ru-RU" sz="1600" dirty="0"/>
              <a:t> да </a:t>
            </a:r>
            <a:r>
              <a:rPr lang="ru-RU" sz="1600" dirty="0" err="1"/>
              <a:t>намалят</a:t>
            </a:r>
            <a:r>
              <a:rPr lang="ru-RU" sz="1600" dirty="0"/>
              <a:t> </a:t>
            </a:r>
            <a:r>
              <a:rPr lang="ru-RU" sz="1600" dirty="0" err="1"/>
              <a:t>сметките</a:t>
            </a:r>
            <a:r>
              <a:rPr lang="ru-RU" sz="1600" dirty="0"/>
              <a:t> за отопление за </a:t>
            </a:r>
            <a:r>
              <a:rPr lang="ru-RU" sz="1600" dirty="0" err="1"/>
              <a:t>потребителите</a:t>
            </a:r>
            <a:r>
              <a:rPr lang="ru-RU" sz="1600" dirty="0"/>
              <a:t> у нас, </a:t>
            </a:r>
            <a:r>
              <a:rPr lang="ru-RU" sz="1600" dirty="0" err="1"/>
              <a:t>както</a:t>
            </a:r>
            <a:r>
              <a:rPr lang="ru-RU" sz="1600" dirty="0"/>
              <a:t> и </a:t>
            </a:r>
            <a:r>
              <a:rPr lang="ru-RU" sz="1600" dirty="0" err="1"/>
              <a:t>зависимостта</a:t>
            </a:r>
            <a:r>
              <a:rPr lang="ru-RU" sz="1600" dirty="0"/>
              <a:t> от вноса на </a:t>
            </a:r>
            <a:r>
              <a:rPr lang="ru-RU" sz="1600" dirty="0" err="1"/>
              <a:t>горива</a:t>
            </a:r>
            <a:r>
              <a:rPr lang="ru-RU" sz="1600" dirty="0"/>
              <a:t>. </a:t>
            </a:r>
            <a:r>
              <a:rPr lang="ru-RU" sz="1600" dirty="0" err="1"/>
              <a:t>Така</a:t>
            </a:r>
            <a:r>
              <a:rPr lang="ru-RU" sz="1600" dirty="0"/>
              <a:t> </a:t>
            </a:r>
            <a:r>
              <a:rPr lang="ru-RU" sz="1600" dirty="0" err="1"/>
              <a:t>наречените</a:t>
            </a:r>
            <a:r>
              <a:rPr lang="ru-RU" sz="1600" dirty="0"/>
              <a:t> „</a:t>
            </a:r>
            <a:r>
              <a:rPr lang="ru-RU" sz="1600" dirty="0" err="1"/>
              <a:t>слънчеви</a:t>
            </a:r>
            <a:r>
              <a:rPr lang="ru-RU" sz="1600" dirty="0"/>
              <a:t> </a:t>
            </a:r>
            <a:r>
              <a:rPr lang="ru-RU" sz="1600" dirty="0" err="1"/>
              <a:t>топлофикации</a:t>
            </a:r>
            <a:r>
              <a:rPr lang="ru-RU" sz="1600" dirty="0"/>
              <a:t>“ </a:t>
            </a:r>
            <a:r>
              <a:rPr lang="ru-RU" sz="1600" dirty="0" err="1"/>
              <a:t>представляват</a:t>
            </a:r>
            <a:r>
              <a:rPr lang="ru-RU" sz="1600" dirty="0"/>
              <a:t> </a:t>
            </a:r>
            <a:r>
              <a:rPr lang="ru-RU" sz="1600" dirty="0" err="1"/>
              <a:t>системи</a:t>
            </a:r>
            <a:r>
              <a:rPr lang="ru-RU" sz="1600" dirty="0"/>
              <a:t>, </a:t>
            </a:r>
            <a:r>
              <a:rPr lang="ru-RU" sz="1600" dirty="0" err="1"/>
              <a:t>които</a:t>
            </a:r>
            <a:r>
              <a:rPr lang="ru-RU" sz="1600" dirty="0"/>
              <a:t> </a:t>
            </a:r>
            <a:r>
              <a:rPr lang="ru-RU" sz="1600" dirty="0" err="1"/>
              <a:t>целогодишно</a:t>
            </a:r>
            <a:r>
              <a:rPr lang="ru-RU" sz="1600" dirty="0"/>
              <a:t> </a:t>
            </a:r>
            <a:r>
              <a:rPr lang="ru-RU" sz="1600" dirty="0" err="1"/>
              <a:t>събират</a:t>
            </a:r>
            <a:r>
              <a:rPr lang="ru-RU" sz="1600" dirty="0"/>
              <a:t> </a:t>
            </a:r>
            <a:r>
              <a:rPr lang="ru-RU" sz="1600" dirty="0" err="1"/>
              <a:t>топлинна</a:t>
            </a:r>
            <a:r>
              <a:rPr lang="ru-RU" sz="1600" dirty="0"/>
              <a:t> </a:t>
            </a:r>
            <a:r>
              <a:rPr lang="ru-RU" sz="1600" dirty="0" err="1"/>
              <a:t>енергия</a:t>
            </a:r>
            <a:r>
              <a:rPr lang="ru-RU" sz="1600" dirty="0"/>
              <a:t>, за да я </a:t>
            </a:r>
            <a:r>
              <a:rPr lang="ru-RU" sz="1600" dirty="0" err="1"/>
              <a:t>отдават</a:t>
            </a:r>
            <a:r>
              <a:rPr lang="ru-RU" sz="1600" dirty="0"/>
              <a:t> </a:t>
            </a:r>
            <a:r>
              <a:rPr lang="ru-RU" sz="1600" dirty="0" err="1"/>
              <a:t>през</a:t>
            </a:r>
            <a:r>
              <a:rPr lang="ru-RU" sz="1600" dirty="0"/>
              <a:t> </a:t>
            </a:r>
            <a:r>
              <a:rPr lang="ru-RU" sz="1600" dirty="0" err="1"/>
              <a:t>зимата</a:t>
            </a:r>
            <a:r>
              <a:rPr lang="ru-RU" sz="1600" dirty="0"/>
              <a:t>. </a:t>
            </a:r>
            <a:endParaRPr lang="bg-BG" sz="1600" dirty="0">
              <a:solidFill>
                <a:srgbClr val="FF0000"/>
              </a:solidFill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-1857"/>
            <a:ext cx="4427984" cy="174108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0774"/>
            <a:ext cx="5076056" cy="2737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1389</Words>
  <Application>Microsoft Office PowerPoint</Application>
  <PresentationFormat>Презентация на цял екран (16:9)</PresentationFormat>
  <Paragraphs>65</Paragraphs>
  <Slides>12</Slides>
  <Notes>5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Roboto Condensed Light</vt:lpstr>
      <vt:lpstr>Arial</vt:lpstr>
      <vt:lpstr>Calibri</vt:lpstr>
      <vt:lpstr>Roboto Condensed</vt:lpstr>
      <vt:lpstr>Oswald</vt:lpstr>
      <vt:lpstr>Calibri Light</vt:lpstr>
      <vt:lpstr>Тема на Office</vt:lpstr>
      <vt:lpstr>Презентация на PowerPoint</vt:lpstr>
      <vt:lpstr>Хладилна техника</vt:lpstr>
      <vt:lpstr>Домашни хладилници</vt:lpstr>
      <vt:lpstr>Климатизатор разделен тип „СПЛИТ“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Milen</dc:creator>
  <cp:lastModifiedBy>Милен С. Трайков</cp:lastModifiedBy>
  <cp:revision>226</cp:revision>
  <dcterms:modified xsi:type="dcterms:W3CDTF">2025-07-02T06:46:13Z</dcterms:modified>
</cp:coreProperties>
</file>