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Amatic SC" panose="020F0502020204030204" pitchFamily="2" charset="-79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97f71b25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5f97f71b25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97f71b25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5f97f71b25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97f71b25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35f97f71b25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 idx="4294967295"/>
          </p:nvPr>
        </p:nvSpPr>
        <p:spPr>
          <a:xfrm>
            <a:off x="350500" y="771527"/>
            <a:ext cx="8229600" cy="28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6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Основни правила за пътна безопасност</a:t>
            </a:r>
            <a:endParaRPr sz="46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при управление на велосипед, скутер и електрическа тротинетка</a:t>
            </a:r>
            <a:endParaRPr sz="46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l="15183" t="21866" r="14847" b="27245"/>
          <a:stretch/>
        </p:blipFill>
        <p:spPr>
          <a:xfrm>
            <a:off x="77375" y="3339900"/>
            <a:ext cx="2401025" cy="17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0124" y="85375"/>
            <a:ext cx="1548500" cy="14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ctrTitle"/>
          </p:nvPr>
        </p:nvSpPr>
        <p:spPr>
          <a:xfrm>
            <a:off x="685800" y="2319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5000" b="1">
                <a:latin typeface="Amatic SC"/>
                <a:ea typeface="Amatic SC"/>
                <a:cs typeface="Amatic SC"/>
                <a:sym typeface="Amatic SC"/>
              </a:rPr>
              <a:t>Чести грешки (2/3) – Неправилно поведение на пътя 🛴🚶</a:t>
            </a:r>
            <a:endParaRPr sz="5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7" name="Google Shape;227;p34"/>
          <p:cNvSpPr txBox="1">
            <a:spLocks noGrp="1"/>
          </p:cNvSpPr>
          <p:nvPr>
            <p:ph type="subTitle" idx="1"/>
          </p:nvPr>
        </p:nvSpPr>
        <p:spPr>
          <a:xfrm>
            <a:off x="88200" y="1900875"/>
            <a:ext cx="9055800" cy="30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040"/>
              <a:buNone/>
            </a:pPr>
            <a:r>
              <a:rPr lang="en-US" sz="304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🚫 Движение по тротоара с тротинетка – Опасно за пешеходци.</a:t>
            </a:r>
            <a:endParaRPr sz="304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040"/>
              <a:buNone/>
            </a:pPr>
            <a:r>
              <a:rPr lang="en-US" sz="304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✅ Ползвай велоалея или дясната страна на пътя.</a:t>
            </a:r>
            <a:endParaRPr sz="304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040"/>
              <a:buNone/>
            </a:pPr>
            <a:r>
              <a:rPr lang="en-US" sz="304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🚫 Пресичане без сигнализиране или гледане – Неочаквано за шофьорите.</a:t>
            </a:r>
            <a:endParaRPr sz="304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040"/>
              <a:buNone/>
            </a:pPr>
            <a:r>
              <a:rPr lang="en-US" sz="304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✅ Подай сигнал с ръка и се увери, че е безопасно.</a:t>
            </a:r>
            <a:endParaRPr sz="304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040"/>
              <a:buNone/>
            </a:pPr>
            <a:r>
              <a:rPr lang="en-US" sz="304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🚫 Каране по пътя в насрещно движение.</a:t>
            </a:r>
            <a:endParaRPr sz="304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040"/>
              <a:buNone/>
            </a:pPr>
            <a:r>
              <a:rPr lang="en-US" sz="304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✅ Винаги се движи в посоката на движението.</a:t>
            </a:r>
            <a:endParaRPr sz="304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28" name="Google Shape;228;p34" title="Screenshot 2025-06-02 11.36.36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825" y="3228299"/>
            <a:ext cx="2977375" cy="1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>
            <a:spLocks noGrp="1"/>
          </p:cNvSpPr>
          <p:nvPr>
            <p:ph type="ctrTitle"/>
          </p:nvPr>
        </p:nvSpPr>
        <p:spPr>
          <a:xfrm>
            <a:off x="323474" y="309300"/>
            <a:ext cx="87603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5000" b="1">
                <a:latin typeface="Amatic SC"/>
                <a:ea typeface="Amatic SC"/>
                <a:cs typeface="Amatic SC"/>
                <a:sym typeface="Amatic SC"/>
              </a:rPr>
              <a:t>Чести грешки (3/3) – Скорост и контрол ⚠️💨</a:t>
            </a:r>
            <a:endParaRPr sz="5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4" name="Google Shape;234;p35"/>
          <p:cNvSpPr txBox="1">
            <a:spLocks noGrp="1"/>
          </p:cNvSpPr>
          <p:nvPr>
            <p:ph type="subTitle" idx="1"/>
          </p:nvPr>
        </p:nvSpPr>
        <p:spPr>
          <a:xfrm>
            <a:off x="74100" y="1831275"/>
            <a:ext cx="89958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r>
              <a:rPr lang="en-US"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🚫 Превишена скорост с тротинетка или скутер – Намален контрол, по-голям риск.</a:t>
            </a:r>
            <a:endParaRPr sz="28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800"/>
              <a:buNone/>
            </a:pPr>
            <a:r>
              <a:rPr lang="en-US"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✅ Спазвай ограничението (25 км/ч за тротинетки).</a:t>
            </a:r>
            <a:endParaRPr sz="28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800"/>
              <a:buNone/>
            </a:pPr>
            <a:r>
              <a:rPr lang="en-US"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🚫 Лошо техническо състояние – Повредени спирачки, нестабилност.</a:t>
            </a:r>
            <a:endParaRPr sz="28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800"/>
              <a:buNone/>
            </a:pPr>
            <a:r>
              <a:rPr lang="en-US"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✅ Проверявай състоянието преди всяко пътуване.</a:t>
            </a:r>
            <a:endParaRPr sz="28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800"/>
              <a:buNone/>
            </a:pPr>
            <a:r>
              <a:rPr lang="en-US"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🚫 Неспазване на дистанция от други участници.</a:t>
            </a:r>
            <a:endParaRPr sz="28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800"/>
              <a:buNone/>
            </a:pPr>
            <a:r>
              <a:rPr lang="en-US"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✅ Оставяй място за реакция и избягване на сблъсъци.</a:t>
            </a:r>
            <a:endParaRPr sz="28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35" name="Google Shape;235;p35" title="Screenshot 2025-06-02 11.38.59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43575" y="2192925"/>
            <a:ext cx="1740200" cy="29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Заключение</a:t>
            </a:r>
            <a:endParaRPr sz="5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1"/>
          </p:nvPr>
        </p:nvSpPr>
        <p:spPr>
          <a:xfrm>
            <a:off x="181450" y="1531200"/>
            <a:ext cx="4303200" cy="22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04812" algn="l" rtl="0">
              <a:spcBef>
                <a:spcPts val="0"/>
              </a:spcBef>
              <a:spcAft>
                <a:spcPts val="0"/>
              </a:spcAft>
              <a:buSzPct val="100000"/>
              <a:buFont typeface="Amatic SC"/>
              <a:buChar char="★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Безопасността е споделена отговорност.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04812" algn="l" rtl="0">
              <a:spcBef>
                <a:spcPts val="0"/>
              </a:spcBef>
              <a:spcAft>
                <a:spcPts val="0"/>
              </a:spcAft>
              <a:buSzPct val="100000"/>
              <a:buFont typeface="Amatic SC"/>
              <a:buChar char="★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Спазването на правилата спасява животи.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04812" algn="l" rtl="0">
              <a:spcBef>
                <a:spcPts val="0"/>
              </a:spcBef>
              <a:spcAft>
                <a:spcPts val="0"/>
              </a:spcAft>
              <a:buSzPct val="100000"/>
              <a:buFont typeface="Amatic SC"/>
              <a:buChar char="★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Бъди внимателен – за себе си и другите.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823" y="1214400"/>
            <a:ext cx="4346100" cy="2601000"/>
          </a:xfrm>
          <a:prstGeom prst="doubleWave">
            <a:avLst>
              <a:gd name="adj1" fmla="val 4867"/>
              <a:gd name="adj2" fmla="val 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Въпроси и отговори</a:t>
            </a:r>
            <a:endParaRPr sz="5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8" name="Google Shape;248;p37"/>
          <p:cNvSpPr txBox="1">
            <a:spLocks noGrp="1"/>
          </p:cNvSpPr>
          <p:nvPr>
            <p:ph type="body" idx="1"/>
          </p:nvPr>
        </p:nvSpPr>
        <p:spPr>
          <a:xfrm>
            <a:off x="2442025" y="2277900"/>
            <a:ext cx="39420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❓ Имате ли въпроси?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49" name="Google Shape;249;p37" title="Screenshot 2025-06-02 11.41.22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025" y="1063379"/>
            <a:ext cx="2220411" cy="377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 title="Screenshot 2025-06-02 11.41.22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21625" y="1164304"/>
            <a:ext cx="2220411" cy="3775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0" y="45900"/>
            <a:ext cx="4351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Въведение</a:t>
            </a:r>
            <a:endParaRPr sz="5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127500" y="2864850"/>
            <a:ext cx="8889000" cy="21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matic SC"/>
              <a:buChar char="★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Все повече хора използват велосипеди, скутери и електрически тротинетки.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34290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matic SC"/>
              <a:buChar char="★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Те са удобни и екологични, но изискват спазване на правилата.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342900" lvl="0" indent="-3238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matic SC"/>
              <a:buChar char="★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Цел: Повишаване на информираността за безопасността.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3900" y="152400"/>
            <a:ext cx="4487700" cy="2524200"/>
          </a:xfrm>
          <a:prstGeom prst="leftArrow">
            <a:avLst>
              <a:gd name="adj1" fmla="val 100000"/>
              <a:gd name="adj2" fmla="val 50388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Общи правила за всички</a:t>
            </a:r>
            <a:endParaRPr sz="5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matic SC"/>
              <a:buChar char="❖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Спазвай пътни знаци и маркировка.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matic SC"/>
              <a:buChar char="❖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Не се движи по тротоари (освен ако е разрешено).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matic SC"/>
              <a:buChar char="❖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Използвай каска и светлоотразителна жилетка.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matic SC"/>
              <a:buChar char="❖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Бъди видим – светлини и отражатели.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342900" lvl="0" indent="-3111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matic SC"/>
              <a:buChar char="❖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Уважавай другите участници в движението.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906" y="2843875"/>
            <a:ext cx="2312100" cy="22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Правила за велосипедисти</a:t>
            </a:r>
            <a:endParaRPr sz="52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332150" y="1306850"/>
            <a:ext cx="5272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560"/>
              </a:spcBef>
              <a:spcAft>
                <a:spcPts val="0"/>
              </a:spcAft>
              <a:buSzPts val="3000"/>
              <a:buFont typeface="Amatic SC"/>
              <a:buChar char="➢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Движи се по велоалеи или вдясно на пътя.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➢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Забранено е возене на пътници.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➢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Не използвай слушалки.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➢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Спирачките и светлините трябва да са изправни.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➢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Минимална възраст: 12 години.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82" name="Google Shape;182;p28" title="Screenshot 2025-06-02 11.00.33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850" y="1151729"/>
            <a:ext cx="3703750" cy="204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 title="Screenshot 2025-06-02 11.01.33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175" y="3023125"/>
            <a:ext cx="2949649" cy="21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Правила за скутери</a:t>
            </a:r>
            <a:endParaRPr sz="5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4894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l" rtl="0">
              <a:spcBef>
                <a:spcPts val="560"/>
              </a:spcBef>
              <a:spcAft>
                <a:spcPts val="0"/>
              </a:spcAft>
              <a:buSzPts val="2500"/>
              <a:buFont typeface="Amatic SC"/>
              <a:buChar char="➔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Изисква се категория АМ или по-висока.</a:t>
            </a:r>
            <a:endParaRPr sz="3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➔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Задължителна каска.</a:t>
            </a:r>
            <a:endParaRPr sz="3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➔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Максимална скорост: 45 км/ч.</a:t>
            </a:r>
            <a:endParaRPr sz="3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➔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Забрана за мобилни устройства при каране.</a:t>
            </a:r>
            <a:endParaRPr sz="34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Char char="➔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Поддръжка на изправност.</a:t>
            </a:r>
            <a:endParaRPr sz="34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90" name="Google Shape;190;p29" title="Screenshot 2025-06-02 11.08.06 (1).png"/>
          <p:cNvPicPr preferRelativeResize="0"/>
          <p:nvPr/>
        </p:nvPicPr>
        <p:blipFill rotWithShape="1">
          <a:blip r:embed="rId3">
            <a:alphaModFix/>
          </a:blip>
          <a:srcRect l="15754"/>
          <a:stretch/>
        </p:blipFill>
        <p:spPr>
          <a:xfrm>
            <a:off x="6576125" y="1063375"/>
            <a:ext cx="2436800" cy="208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 title="speed-limit-sign-45-km-h-icon-illustration-vect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550" y="3491174"/>
            <a:ext cx="1695025" cy="16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Правила за електрически тротинетки</a:t>
            </a:r>
            <a:endParaRPr sz="5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807750" y="12962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spcBef>
                <a:spcPts val="56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Минимална възраст: 16 години.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Максимална скорост: до 25 км/ч.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Забранено е движение по тротоари.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Позволени: велоалеи и платно.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Каската е силно препоръчителна.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98" name="Google Shape;198;p30" title="Screenshot 2025-06-02 11.15.49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604449" y="3251150"/>
            <a:ext cx="2126500" cy="18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 rotWithShape="1">
          <a:blip r:embed="rId4">
            <a:alphaModFix/>
          </a:blip>
          <a:srcRect l="18814" t="-10" r="7487" b="10"/>
          <a:stretch/>
        </p:blipFill>
        <p:spPr>
          <a:xfrm>
            <a:off x="5978550" y="987075"/>
            <a:ext cx="3058800" cy="2014800"/>
          </a:xfrm>
          <a:prstGeom prst="wedgeEllipseCallout">
            <a:avLst>
              <a:gd name="adj1" fmla="val -15558"/>
              <a:gd name="adj2" fmla="val 65819"/>
            </a:avLst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6229" y="3078350"/>
            <a:ext cx="1567771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0" y="1419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Допълнителни съвети за безопасност</a:t>
            </a:r>
            <a:endParaRPr sz="5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510550" y="133887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spcBef>
                <a:spcPts val="560"/>
              </a:spcBef>
              <a:spcAft>
                <a:spcPts val="0"/>
              </a:spcAft>
              <a:buSzPts val="3000"/>
              <a:buFont typeface="Amatic SC"/>
              <a:buChar char="❏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Провери превозното средство преди пътуване.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❏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Избягвай движение при лошо време.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❏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Предвиждай действията на другите.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❏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Давай добър пример.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7" name="Google Shape;207;p31" title="png-clipart-bicycle-drawing-cycling-art-bike-illustration-bicycle-angle-painted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049" y="586900"/>
            <a:ext cx="2638951" cy="45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457200" y="2486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Какво казва законът</a:t>
            </a:r>
            <a:endParaRPr sz="5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243775" y="1227300"/>
            <a:ext cx="4019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Font typeface="Amatic SC"/>
              <a:buChar char="➢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Закон за движение по пътищата.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Font typeface="Amatic SC"/>
              <a:buChar char="➢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Санкции: глоби, отнемане на правоспособност.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Font typeface="Amatic SC"/>
              <a:buChar char="➢"/>
            </a:pPr>
            <a:r>
              <a:rPr lang="en-US" sz="3000" b="1">
                <a:latin typeface="Amatic SC"/>
                <a:ea typeface="Amatic SC"/>
                <a:cs typeface="Amatic SC"/>
                <a:sym typeface="Amatic SC"/>
              </a:rPr>
              <a:t>Отговорност при ПТП.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464" y="1227300"/>
            <a:ext cx="4803537" cy="339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ctrTitle"/>
          </p:nvPr>
        </p:nvSpPr>
        <p:spPr>
          <a:xfrm>
            <a:off x="186150" y="285275"/>
            <a:ext cx="89580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5000" b="1">
                <a:latin typeface="Amatic SC"/>
                <a:ea typeface="Amatic SC"/>
                <a:cs typeface="Amatic SC"/>
                <a:sym typeface="Amatic SC"/>
              </a:rPr>
              <a:t>Чести грешки (1/3) – Видимост и концентрация 🕶️🎧</a:t>
            </a:r>
            <a:endParaRPr sz="5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0" name="Google Shape;220;p33"/>
          <p:cNvSpPr txBox="1">
            <a:spLocks noGrp="1"/>
          </p:cNvSpPr>
          <p:nvPr>
            <p:ph type="subTitle" idx="1"/>
          </p:nvPr>
        </p:nvSpPr>
        <p:spPr>
          <a:xfrm>
            <a:off x="93000" y="1861100"/>
            <a:ext cx="89580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040"/>
              <a:buNone/>
            </a:pPr>
            <a:r>
              <a:rPr lang="en-US" sz="304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🚫 Каране със слушалки – Намалява вниманието и реакциите.</a:t>
            </a:r>
            <a:endParaRPr sz="304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040"/>
              <a:buNone/>
            </a:pPr>
            <a:r>
              <a:rPr lang="en-US" sz="304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✅ Избягвай или използвай само едно ухо.</a:t>
            </a:r>
            <a:endParaRPr sz="304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040"/>
              <a:buNone/>
            </a:pPr>
            <a:r>
              <a:rPr lang="en-US" sz="304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🚫 Без светлини и отражатели през нощта – Риск от невидимост за шофьори.</a:t>
            </a:r>
            <a:endParaRPr sz="304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040"/>
              <a:buNone/>
            </a:pPr>
            <a:r>
              <a:rPr lang="en-US" sz="304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✅ Предна бяла, задна червена светлина + отражатели.</a:t>
            </a:r>
            <a:endParaRPr sz="304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040"/>
              <a:buNone/>
            </a:pPr>
            <a:r>
              <a:rPr lang="en-US" sz="304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🚫 Тъмни дрехи при слаба видимост.</a:t>
            </a:r>
            <a:endParaRPr sz="304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318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040"/>
              <a:buNone/>
            </a:pPr>
            <a:r>
              <a:rPr lang="en-US" sz="304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✅ Използвай светлоотразителна жилетка.</a:t>
            </a:r>
            <a:endParaRPr sz="304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21" name="Google Shape;221;p33" title="Screenshot 2025-06-02 11.34.09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3550" y="3185350"/>
            <a:ext cx="1880451" cy="19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Презентация на цял екран (16:9)</PresentationFormat>
  <Paragraphs>69</Paragraphs>
  <Slides>13</Slides>
  <Notes>13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8" baseType="lpstr">
      <vt:lpstr>Calibri</vt:lpstr>
      <vt:lpstr>Amatic SC</vt:lpstr>
      <vt:lpstr>Arial</vt:lpstr>
      <vt:lpstr>Office Theme</vt:lpstr>
      <vt:lpstr>Office Theme</vt:lpstr>
      <vt:lpstr> Основни правила за пътна безопасност при управление на велосипед, скутер и електрическа тротинетка</vt:lpstr>
      <vt:lpstr>Въведение</vt:lpstr>
      <vt:lpstr>Общи правила за всички</vt:lpstr>
      <vt:lpstr>Правила за велосипедисти</vt:lpstr>
      <vt:lpstr>Правила за скутери</vt:lpstr>
      <vt:lpstr>Правила за електрически тротинетки</vt:lpstr>
      <vt:lpstr>Допълнителни съвети за безопасност</vt:lpstr>
      <vt:lpstr>Какво казва законът</vt:lpstr>
      <vt:lpstr>Чести грешки (1/3) – Видимост и концентрация 🕶️🎧</vt:lpstr>
      <vt:lpstr>Чести грешки (2/3) – Неправилно поведение на пътя 🛴🚶</vt:lpstr>
      <vt:lpstr>Чести грешки (3/3) – Скорост и контрол ⚠️💨</vt:lpstr>
      <vt:lpstr>Заключение</vt:lpstr>
      <vt:lpstr>Въпроси и отговори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PGHTT08</dc:creator>
  <cp:lastModifiedBy>PGHTT08</cp:lastModifiedBy>
  <cp:revision>1</cp:revision>
  <dcterms:modified xsi:type="dcterms:W3CDTF">2025-06-23T11:57:58Z</dcterms:modified>
</cp:coreProperties>
</file>